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4"/>
  </p:sldMasterIdLst>
  <p:sldIdLst>
    <p:sldId id="256" r:id="rId5"/>
    <p:sldId id="268" r:id="rId6"/>
    <p:sldId id="257" r:id="rId7"/>
    <p:sldId id="258" r:id="rId8"/>
    <p:sldId id="259" r:id="rId9"/>
    <p:sldId id="314" r:id="rId10"/>
    <p:sldId id="312" r:id="rId11"/>
    <p:sldId id="313" r:id="rId12"/>
    <p:sldId id="279" r:id="rId13"/>
    <p:sldId id="301" r:id="rId14"/>
    <p:sldId id="315" r:id="rId15"/>
    <p:sldId id="316" r:id="rId16"/>
    <p:sldId id="317" r:id="rId17"/>
    <p:sldId id="318"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3B057-4A50-219F-630E-8FE6293CCF83}" v="1683" dt="2021-11-30T18:21:23.004"/>
    <p1510:client id="{114AC5CD-81D3-4F05-1AF6-1AF048F6C4B8}" v="4" dt="2021-09-25T21:51:51.423"/>
    <p1510:client id="{19EB5806-BCE5-DECC-9245-1E06BCFB4D54}" v="1171" dt="2021-12-17T13:45:30.004"/>
    <p1510:client id="{2ABEF444-280B-D11B-3611-74A8E036B100}" v="122" dt="2021-12-08T13:24:49.965"/>
    <p1510:client id="{2AECE2E8-A1B8-9A19-1483-6CEC15297F46}" v="1" dt="2021-11-29T21:34:22.947"/>
    <p1510:client id="{2E1FA39A-D89F-6536-EAAA-D3F98E2EFF22}" v="44" dt="2021-12-14T23:09:49.811"/>
    <p1510:client id="{3133489B-2342-CA7D-D5FA-C1AA1E423871}" v="220" dt="2021-10-06T02:34:31.292"/>
    <p1510:client id="{3286FDA7-8D4B-8720-A231-635F619CE51E}" v="870" dt="2021-10-21T17:03:14.625"/>
    <p1510:client id="{5436DA4D-DDBC-6D8D-799F-6F35AD9E1196}" v="196" dt="2021-09-23T14:24:06.969"/>
    <p1510:client id="{61D5EEA8-7A8C-F627-4426-818EA7B386FB}" v="1" dt="2021-12-17T05:45:19.367"/>
    <p1510:client id="{69FAEBEC-5F7A-3C4B-6892-E797B7535C3D}" v="6" dt="2021-12-16T23:14:44.377"/>
    <p1510:client id="{700ACBA8-6B48-C366-C65E-FF2C6EF7F874}" v="2494" dt="2021-11-18T17:49:05.152"/>
    <p1510:client id="{7687DCB9-512A-4050-B072-05B7529DCA60}" v="18" dt="2021-08-09T21:58:03.968"/>
    <p1510:client id="{8A2E3123-461A-E813-4ACA-533E1F161DA3}" v="2" dt="2022-04-01T15:23:50.709"/>
    <p1510:client id="{90E838A3-07CF-D7D8-8D64-89205ADECBF6}" v="1" dt="2021-12-17T05:44:00.700"/>
    <p1510:client id="{97924C0F-573D-F123-A225-DA72513E63F7}" v="4" dt="2021-10-06T01:39:17.269"/>
    <p1510:client id="{99B5C31D-52FB-D345-B6B4-D285083DDB80}" v="790" dt="2021-12-18T03:09:41.324"/>
    <p1510:client id="{A00A3943-31FE-781E-EF51-4100945B43D0}" v="1875" dt="2021-12-19T17:26:37.709"/>
    <p1510:client id="{AA3ABB09-C9E6-F5BC-0B43-514111A8EBA2}" v="320" dt="2021-12-19T18:29:47.504"/>
    <p1510:client id="{AEADFADD-4CD6-7BEB-63A9-B61D235B7A75}" v="685" dt="2021-09-07T17:25:25.788"/>
    <p1510:client id="{B7347D52-4D17-F367-9DE6-6F3D949FFB92}" v="2319" dt="2021-09-09T15:38:21.703"/>
    <p1510:client id="{BCFFA1EC-91F7-D96E-D38B-3CF607D542C3}" v="749" dt="2021-12-16T16:03:34.801"/>
    <p1510:client id="{C431FCA5-4296-1C01-F9A8-1605AE60C6F7}" v="3519" dt="2021-12-16T12:26:45.402"/>
    <p1510:client id="{CC966ED0-B10D-50BB-C367-128E1BA399A0}" v="1974" dt="2021-08-12T02:09:16.585"/>
    <p1510:client id="{CCD4C09B-4E26-4A7B-9910-6B095AC0854C}" v="1224" dt="2021-12-07T19:26:00.251"/>
    <p1510:client id="{D48947B8-3A81-1B92-4E61-FF2DA52434FB}" v="21" dt="2021-12-16T14:44:26.790"/>
    <p1510:client id="{D6AEC9FB-ED6F-48F7-89C4-4F57D54A5A01}" v="1" dt="2021-09-23T13:48:01.692"/>
    <p1510:client id="{E5B7C042-EBE0-7EC0-5ACB-9472C2771786}" v="991" dt="2021-08-19T14:59:57.745"/>
    <p1510:client id="{E932062A-3F6F-752B-C2B0-F7124A6F63CC}" v="1118" dt="2021-10-10T15:26:27.573"/>
    <p1510:client id="{EE6E06DD-C6FA-79A2-82D6-9F4EF8A72CC4}" v="1" dt="2022-01-12T21:56:30.067"/>
    <p1510:client id="{EF27991E-ED65-0281-B311-17D89A26C94D}" v="2781" dt="2021-11-30T04:08:12.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e Tabanli" userId="S::mtabanli@middlesexcc.edu::d02b9af5-3a92-4b23-814e-3d5311dc22a5" providerId="AD" clId="Web-{8A2E3123-461A-E813-4ACA-533E1F161DA3}"/>
    <pc:docChg chg="modSld">
      <pc:chgData name="Moe Tabanli" userId="S::mtabanli@middlesexcc.edu::d02b9af5-3a92-4b23-814e-3d5311dc22a5" providerId="AD" clId="Web-{8A2E3123-461A-E813-4ACA-533E1F161DA3}" dt="2022-04-01T15:23:50.709" v="3" actId="20577"/>
      <pc:docMkLst>
        <pc:docMk/>
      </pc:docMkLst>
      <pc:sldChg chg="modSp">
        <pc:chgData name="Moe Tabanli" userId="S::mtabanli@middlesexcc.edu::d02b9af5-3a92-4b23-814e-3d5311dc22a5" providerId="AD" clId="Web-{8A2E3123-461A-E813-4ACA-533E1F161DA3}" dt="2022-04-01T15:23:50.709" v="3" actId="20577"/>
        <pc:sldMkLst>
          <pc:docMk/>
          <pc:sldMk cId="1643488336" sldId="300"/>
        </pc:sldMkLst>
        <pc:spChg chg="mod">
          <ac:chgData name="Moe Tabanli" userId="S::mtabanli@middlesexcc.edu::d02b9af5-3a92-4b23-814e-3d5311dc22a5" providerId="AD" clId="Web-{8A2E3123-461A-E813-4ACA-533E1F161DA3}" dt="2022-04-01T15:23:50.709" v="3" actId="20577"/>
          <ac:spMkLst>
            <pc:docMk/>
            <pc:sldMk cId="1643488336" sldId="300"/>
            <ac:spMk id="4" creationId="{A8E6678A-F4C1-4CF6-950B-AF40AC862080}"/>
          </ac:spMkLst>
        </pc:spChg>
      </pc:sldChg>
    </pc:docChg>
  </pc:docChgLst>
  <pc:docChgLst>
    <pc:chgData name="Benson, Michael T." userId="S::benson_rowan.edu#ext#@middlesex.onmicrosoft.com::7c5dbc09-3044-43d6-adf7-fb53ae4f67be" providerId="AD" clId="Web-{EE6E06DD-C6FA-79A2-82D6-9F4EF8A72CC4}"/>
    <pc:docChg chg="modSld">
      <pc:chgData name="Benson, Michael T." userId="S::benson_rowan.edu#ext#@middlesex.onmicrosoft.com::7c5dbc09-3044-43d6-adf7-fb53ae4f67be" providerId="AD" clId="Web-{EE6E06DD-C6FA-79A2-82D6-9F4EF8A72CC4}" dt="2022-01-12T21:56:30.067" v="0"/>
      <pc:docMkLst>
        <pc:docMk/>
      </pc:docMkLst>
      <pc:sldChg chg="modSp">
        <pc:chgData name="Benson, Michael T." userId="S::benson_rowan.edu#ext#@middlesex.onmicrosoft.com::7c5dbc09-3044-43d6-adf7-fb53ae4f67be" providerId="AD" clId="Web-{EE6E06DD-C6FA-79A2-82D6-9F4EF8A72CC4}" dt="2022-01-12T21:56:30.067" v="0"/>
        <pc:sldMkLst>
          <pc:docMk/>
          <pc:sldMk cId="3579821568" sldId="301"/>
        </pc:sldMkLst>
        <pc:picChg chg="mod">
          <ac:chgData name="Benson, Michael T." userId="S::benson_rowan.edu#ext#@middlesex.onmicrosoft.com::7c5dbc09-3044-43d6-adf7-fb53ae4f67be" providerId="AD" clId="Web-{EE6E06DD-C6FA-79A2-82D6-9F4EF8A72CC4}" dt="2022-01-12T21:56:30.067" v="0"/>
          <ac:picMkLst>
            <pc:docMk/>
            <pc:sldMk cId="3579821568" sldId="301"/>
            <ac:picMk id="10" creationId="{B4E5AFC2-F853-455A-BA45-75D815F2772B}"/>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9T18:23:44.353"/>
    </inkml:context>
    <inkml:brush xml:id="br0">
      <inkml:brushProperty name="width" value="0.1" units="cm"/>
      <inkml:brushProperty name="height" value="0.1" units="cm"/>
      <inkml:brushProperty name="color" value="#E71224"/>
    </inkml:brush>
  </inkml:definitions>
  <inkml:trace contextRef="#ctx0" brushRef="#br0">28908 6118 16383 0 0,'-5'0'0'0'0,"-6"0"0"0"0,-15 0 0 0 0,-13 0 0 0 0,-15 0 0 0 0,-11 0 0 0 0,-9 0 0 0 0,3 0 0 0 0,9 0 0 0 0,10 0 0 0 0,9 0 0 0 0,8 0 0 0 0,4 0 0 0 0,-1 0 0 0 0,-5 4 0 0 0,-6 7 0 0 0,-5 2 0 0 0,-4 2 0 0 0,-11 9 0 0 0,-6 0 0 0 0,5 6 0 0 0,9-3 0 0 0,13 0 0 0 0,9-6 0 0 0,11-1 0 0 0,4 0 0 0 0,0 2 0 0 0,3 2 0 0 0,0 2 0 0 0,2 5 0 0 0,-1 7 0 0 0,-8 7 0 0 0,-1 1 0 0 0,0-4 0 0 0,3-3 0 0 0,1 0 0 0 0,3 4 0 0 0,5 4 0 0 0,3 3 0 0 0,4 2 0 0 0,3 3 0 0 0,0 1 0 0 0,2 0 0 0 0,0 5 0 0 0,0 2 0 0 0,-1-6 0 0 0,1-2 0 0 0,-1-6 0 0 0,0-7 0 0 0,0-6 0 0 0,0-4 0 0 0,0-2 0 0 0,0-3 0 0 0,0 0 0 0 0,0 0 0 0 0,5-6 0 0 0,1 0 0 0 0,0 0 0 0 0,4 2 0 0 0,0 1 0 0 0,3 2 0 0 0,-1 0 0 0 0,-2 2 0 0 0,-3 0 0 0 0,-3 0 0 0 0,3 0 0 0 0,0 0 0 0 0,4-4 0 0 0,0-3 0 0 0,-2 1 0 0 0,-3 1 0 0 0,3-3 0 0 0,0-1 0 0 0,2 2 0 0 0,1 2 0 0 0,2-4 0 0 0,-2 1 0 0 0,-2 1 0 0 0,2 6 0 0 0,-1 4 0 0 0,2 1 0 0 0,-1 0 0 0 0,2-1 0 0 0,-1 0 0 0 0,1-2 0 0 0,0 0 0 0 0,-4-1 0 0 0,1 0 0 0 0,4-1 0 0 0,5-4 0 0 0,-3-1 0 0 0,2-5 0 0 0,-3-1 0 0 0,1 3 0 0 0,2 2 0 0 0,3-3 0 0 0,7 1 0 0 0,7 2 0 0 0,9 1 0 0 0,4 8 0 0 0,10 2 0 0 0,-2 6 0 0 0,-5-3 0 0 0,-7-9 0 0 0,-11-3 0 0 0,-7-6 0 0 0,-2-1 0 0 0,-2-3 0 0 0,0 1 0 0 0,2-2 0 0 0,5-3 0 0 0,3-3 0 0 0,0 2 0 0 0,-1 0 0 0 0,-1-2 0 0 0,-5 4 0 0 0,-3-1 0 0 0,-1-2 0 0 0,1-1 0 0 0,2-3 0 0 0,0-1 0 0 0,2-1 0 0 0,0-1 0 0 0,0 0 0 0 0,1-1 0 0 0,0 1 0 0 0,1 0 0 0 0,3-1 0 0 0,3 1 0 0 0,-1 0 0 0 0,-2 0 0 0 0,4 0 0 0 0,1 0 0 0 0,-2 0 0 0 0,-2 0 0 0 0,-2 0 0 0 0,4 0 0 0 0,4 0 0 0 0,11 0 0 0 0,6 0 0 0 0,3 0 0 0 0,5 0 0 0 0,2 0 0 0 0,-6 0 0 0 0,-13-4 0 0 0,-10-3 0 0 0,-6-3 0 0 0,-4-6 0 0 0,-6-5 0 0 0,-8-3 0 0 0,-4-2 0 0 0,-1-2 0 0 0,4-1 0 0 0,5 0 0 0 0,4 5 0 0 0,-2 2 0 0 0,-4 0 0 0 0,0-2 0 0 0,-2 0 0 0 0,-3-2 0 0 0,-4-1 0 0 0,-3 0 0 0 0,-1-1 0 0 0,-2 0 0 0 0,-1 0 0 0 0,1 0 0 0 0,-1 0 0 0 0,1 0 0 0 0,-1 0 0 0 0,1 0 0 0 0,0 0 0 0 0,0-5 0 0 0,0-1 0 0 0,0-4 0 0 0,0-6 0 0 0,4-4 0 0 0,7-9 0 0 0,2-4 0 0 0,2 0 0 0 0,0-1 0 0 0,-3 2 0 0 0,-4 1 0 0 0,-3 2 0 0 0,-3 0 0 0 0,-1 1 0 0 0,-1 0 0 0 0,0 6 0 0 0,-1 5 0 0 0,0 7 0 0 0,1 4 0 0 0,0-1 0 0 0,-1 1 0 0 0,1 1 0 0 0,0-3 0 0 0,0-1 0 0 0,0-7 0 0 0,0-2 0 0 0,0 3 0 0 0,-4 3 0 0 0,-3 5 0 0 0,-3-2 0 0 0,-6 1 0 0 0,0 1 0 0 0,3 3 0 0 0,4 1 0 0 0,2 2 0 0 0,4 1 0 0 0,-3 0 0 0 0,0 0 0 0 0,0 1 0 0 0,2-1 0 0 0,-4 1 0 0 0,-4-1 0 0 0,-1-4 0 0 0,-3 2 0 0 0,2 3 0 0 0,2 0 0 0 0,0 1 0 0 0,-4 4 0 0 0,1 1 0 0 0,3 0 0 0 0,-1 3 0 0 0,2 0 0 0 0,3-1 0 0 0,-3 2 0 0 0,1-1 0 0 0,-2 3 0 0 0,-4-1 0 0 0,-5 2 0 0 0,-2 4 0 0 0,-3 4 0 0 0,-1 2 0 0 0,-2-3 0 0 0,-4 1 0 0 0,-2-5 0 0 0,0 1 0 0 0,2 1 0 0 0,2 3 0 0 0,5-3 0 0 0,3 0 0 0 0,-4 2 0 0 0,-2 2 0 0 0,-1-3 0 0 0,0 0 0 0 0,4-3 0 0 0,3 0 0 0 0,1 2 0 0 0,-2-3 0 0 0,-1 2 0 0 0,0 1 0 0 0,-2-1 0 0 0,0 0 0 0 0,-1 2 0 0 0,0 3 0 0 0,0 1 0 0 0,0 3 0 0 0,0 0 0 0 0,0 1 0 0 0,0 0 0 0 0,0-4 0 0 0,0-2 0 0 0,-4 0 0 0 0,-3 2 0 0 0,2 1 0 0 0,-5 1 0 0 0,1 0 0 0 0,1 2 0 0 0,2 0 0 0 0,2 0 0 0 0,2 0 0 0 0,1 1 0 0 0,1-1 0 0 0,1 0 0 0 0,-1 0 0 0 0,1 0 0 0 0,-1 0 0 0 0,1 0 0 0 0,-1 0 0 0 0,5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9T18:23:44.354"/>
    </inkml:context>
    <inkml:brush xml:id="br0">
      <inkml:brushProperty name="width" value="0.1" units="cm"/>
      <inkml:brushProperty name="height" value="0.1" units="cm"/>
      <inkml:brushProperty name="color" value="#E71224"/>
    </inkml:brush>
  </inkml:definitions>
  <inkml:trace contextRef="#ctx0" brushRef="#br0">26146 6988 16383 0 0,'-4'0'0'0'0,"-7"0"0"0"0,-6 0 0 0 0,-10 0 0 0 0,-9 0 0 0 0,-9 0 0 0 0,-1 0 0 0 0,3 0 0 0 0,4 0 0 0 0,3 4 0 0 0,8 7 0 0 0,5 2 0 0 0,5 2 0 0 0,2 0 0 0 0,3 1 0 0 0,-1 3 0 0 0,2 3 0 0 0,3 3 0 0 0,3 1 0 0 0,-2 2 0 0 0,0 0 0 0 0,2 5 0 0 0,-3 1 0 0 0,0 1 0 0 0,1-2 0 0 0,-2-2 0 0 0,0 0 0 0 0,-3 2 0 0 0,1 2 0 0 0,-2-1 0 0 0,-4-6 0 0 0,2-4 0 0 0,3 0 0 0 0,4 0 0 0 0,3 5 0 0 0,3 3 0 0 0,2 1 0 0 0,1-1 0 0 0,-4-1 0 0 0,-1-1 0 0 0,-1-1 0 0 0,2-1 0 0 0,1 0 0 0 0,1 0 0 0 0,6-5 0 0 0,7-2 0 0 0,1 1 0 0 0,4 1 0 0 0,-2 1 0 0 0,-2 2 0 0 0,-3 1 0 0 0,0-5 0 0 0,0 0 0 0 0,3 0 0 0 0,4 1 0 0 0,4-3 0 0 0,-1 0 0 0 0,0 1 0 0 0,2 1 0 0 0,-2 3 0 0 0,0 1 0 0 0,2 1 0 0 0,1 0 0 0 0,3 1 0 0 0,1-4 0 0 0,1 2 0 0 0,5 3 0 0 0,3-5 0 0 0,-6-1 0 0 0,-2 1 0 0 0,-1-5 0 0 0,-1 0 0 0 0,1-4 0 0 0,-5 1 0 0 0,0-3 0 0 0,0 2 0 0 0,2 2 0 0 0,1-1 0 0 0,6 1 0 0 0,13 8 0 0 0,8-2 0 0 0,5 2 0 0 0,2 0 0 0 0,-4 1 0 0 0,-1-4 0 0 0,-10-1 0 0 0,-8-5 0 0 0,-9 1 0 0 0,-5-3 0 0 0,-1 1 0 0 0,1 2 0 0 0,1 4 0 0 0,7-3 0 0 0,-2 6 0 0 0,-1-1 0 0 0,-4 0 0 0 0,3-4 0 0 0,2-6 0 0 0,6 1 0 0 0,2-3 0 0 0,0-2 0 0 0,-1-4 0 0 0,-2-2 0 0 0,-2-2 0 0 0,0-1 0 0 0,3 0 0 0 0,1-1 0 0 0,0 0 0 0 0,-2 1 0 0 0,-1 0 0 0 0,4-1 0 0 0,0 1 0 0 0,-1 0 0 0 0,-1 0 0 0 0,-2 0 0 0 0,-2 0 0 0 0,0 0 0 0 0,-1 0 0 0 0,0 0 0 0 0,-5-5 0 0 0,-2-1 0 0 0,1 0 0 0 0,0-3 0 0 0,7-1 0 0 0,3 2 0 0 0,1-3 0 0 0,-1 1 0 0 0,-1 2 0 0 0,0 2 0 0 0,-7-2 0 0 0,-2-1 0 0 0,-4-2 0 0 0,-2 0 0 0 0,3 2 0 0 0,1 2 0 0 0,-1-2 0 0 0,0 1 0 0 0,1 1 0 0 0,-2-3 0 0 0,-4-4 0 0 0,-5-5 0 0 0,-4-3 0 0 0,-2-4 0 0 0,-3-1 0 0 0,0-1 0 0 0,-1-1 0 0 0,0 1 0 0 0,-4-1 0 0 0,-2 0 0 0 0,0 1 0 0 0,2 0 0 0 0,2 0 0 0 0,1 0 0 0 0,0 0 0 0 0,2 1 0 0 0,-5 3 0 0 0,-1-2 0 0 0,1-2 0 0 0,0-1 0 0 0,2 0 0 0 0,-4 4 0 0 0,0 3 0 0 0,-4 4 0 0 0,-1 1 0 0 0,-2 3 0 0 0,1-1 0 0 0,3-2 0 0 0,3-3 0 0 0,-2 1 0 0 0,0 0 0 0 0,2-2 0 0 0,-2 3 0 0 0,-1 0 0 0 0,3-3 0 0 0,-3 4 0 0 0,0-2 0 0 0,-3 4 0 0 0,2-1 0 0 0,-4 2 0 0 0,2 0 0 0 0,3-4 0 0 0,-2 2 0 0 0,2-1 0 0 0,-3-3 0 0 0,-4 2 0 0 0,2 0 0 0 0,-3 3 0 0 0,3-2 0 0 0,-1 4 0 0 0,2-2 0 0 0,-1 2 0 0 0,-3 3 0 0 0,2-2 0 0 0,-2 2 0 0 0,3-2 0 0 0,-1 0 0 0 0,2-2 0 0 0,-1 2 0 0 0,-3 2 0 0 0,2-2 0 0 0,-1 2 0 0 0,2-3 0 0 0,-1 1 0 0 0,2-2 0 0 0,-1-4 0 0 0,-3-3 0 0 0,-3 2 0 0 0,2-1 0 0 0,0-1 0 0 0,-3 2 0 0 0,4 1 0 0 0,-1 2 0 0 0,-1 5 0 0 0,2-2 0 0 0,-4 3 0 0 0,-5 2 0 0 0,4-2 0 0 0,0 1 0 0 0,-1 2 0 0 0,5-3 0 0 0,0 0 0 0 0,3-2 0 0 0,0 0 0 0 0,-2 3 0 0 0,1-3 0 0 0,0 2 0 0 0,-2-3 0 0 0,-3-4 0 0 0,-3-3 0 0 0,-1 1 0 0 0,-1 4 0 0 0,4 0 0 0 0,1 2 0 0 0,0 4 0 0 0,3-2 0 0 0,0 2 0 0 0,4-3 0 0 0,-1 0 0 0 0,3-2 0 0 0,-1 2 0 0 0,1-3 0 0 0,-2 2 0 0 0,-2 3 0 0 0,1-2 0 0 0,-1 1 0 0 0,1-1 0 0 0,0 0 0 0 0,3-2 0 0 0,-3 1 0 0 0,-2 3 0 0 0,-3 3 0 0 0,2-2 0 0 0,0 1 0 0 0,-2 1 0 0 0,-2 3 0 0 0,-2-4 0 0 0,-1-5 0 0 0,-2 0 0 0 0,0 3 0 0 0,0 2 0 0 0,0 2 0 0 0,0 4 0 0 0,4-5 0 0 0,3 1 0 0 0,-1 0 0 0 0,3-3 0 0 0,1 0 0 0 0,-2 1 0 0 0,3 3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9T18:23:44.355"/>
    </inkml:context>
    <inkml:brush xml:id="br0">
      <inkml:brushProperty name="width" value="0.1" units="cm"/>
      <inkml:brushProperty name="height" value="0.1" units="cm"/>
      <inkml:brushProperty name="color" value="#E71224"/>
    </inkml:brush>
  </inkml:definitions>
  <inkml:trace contextRef="#ctx0" brushRef="#br0">28368 12945 16383 0 0,'0'5'0'0'0,"0"11"0"0"0,0 7 0 0 0,-5 5 0 0 0,-1 2 0 0 0,0 1 0 0 0,1 0 0 0 0,1-1 0 0 0,2-1 0 0 0,1 0 0 0 0,1 0 0 0 0,-5-6 0 0 0,-1-1 0 0 0,0-1 0 0 0,-3-3 0 0 0,-1 0 0 0 0,2 7 0 0 0,2 3 0 0 0,2 2 0 0 0,2 0 0 0 0,1 1 0 0 0,1-2 0 0 0,0 1 0 0 0,1-2 0 0 0,4-4 0 0 0,2-2 0 0 0,-1 0 0 0 0,-1 0 0 0 0,-2 3 0 0 0,0 0 0 0 0,-2 2 0 0 0,-1 0 0 0 0,0 1 0 0 0,5-5 0 0 0,1 4 0 0 0,-1 1 0 0 0,5-3 0 0 0,-1-2 0 0 0,-1 0 0 0 0,-2 1 0 0 0,3-3 0 0 0,4-1 0 0 0,0 0 0 0 0,3 3 0 0 0,-1 1 0 0 0,0 2 0 0 0,4 6 0 0 0,-2 2 0 0 0,1-5 0 0 0,-3-2 0 0 0,2-2 0 0 0,-3 1 0 0 0,1 0 0 0 0,2-5 0 0 0,0 0 0 0 0,-5 0 0 0 0,2 6 0 0 0,2 4 0 0 0,-1 1 0 0 0,1 4 0 0 0,4 2 0 0 0,2-2 0 0 0,-3-2 0 0 0,6-7 0 0 0,2-3 0 0 0,3-6 0 0 0,-1-5 0 0 0,1-6 0 0 0,4 1 0 0 0,1-1 0 0 0,-5 4 0 0 0,2-1 0 0 0,-1-2 0 0 0,1-2 0 0 0,-2-2 0 0 0,0-2 0 0 0,-2-1 0 0 0,1-1 0 0 0,-1-1 0 0 0,-1 1 0 0 0,1-1 0 0 0,0 1 0 0 0,-5-5 0 0 0,3-1 0 0 0,2 0 0 0 0,1 1 0 0 0,-5-4 0 0 0,-1 1 0 0 0,0 1 0 0 0,1-3 0 0 0,1 0 0 0 0,-4-3 0 0 0,-5-3 0 0 0,-1 0 0 0 0,-3-2 0 0 0,1 3 0 0 0,-1-1 0 0 0,2 1 0 0 0,3 0 0 0 0,-2-3 0 0 0,3 2 0 0 0,-3-2 0 0 0,1-2 0 0 0,-2-2 0 0 0,1-2 0 0 0,-2-3 0 0 0,-3 0 0 0 0,2-1 0 0 0,-2 0 0 0 0,-2 0 0 0 0,2-5 0 0 0,-1-2 0 0 0,-1 1 0 0 0,-3 1 0 0 0,-2 2 0 0 0,-1 1 0 0 0,-1 1 0 0 0,-1 0 0 0 0,-1 2 0 0 0,1-1 0 0 0,0-4 0 0 0,-1-2 0 0 0,1 0 0 0 0,0-3 0 0 0,0-1 0 0 0,0-2 0 0 0,0-5 0 0 0,0 1 0 0 0,0 3 0 0 0,0 4 0 0 0,0 3 0 0 0,0 3 0 0 0,0 2 0 0 0,0 1 0 0 0,0 1 0 0 0,0 0 0 0 0,0 0 0 0 0,0 0 0 0 0,-5 4 0 0 0,-1 2 0 0 0,0-1 0 0 0,1-1 0 0 0,-3 3 0 0 0,-1 1 0 0 0,2-2 0 0 0,2-2 0 0 0,1-1 0 0 0,-2 3 0 0 0,-1 0 0 0 0,-4 4 0 0 0,0-4 0 0 0,-3 0 0 0 0,1 0 0 0 0,-2-1 0 0 0,2-2 0 0 0,-3-2 0 0 0,-2 4 0 0 0,2 1 0 0 0,-2 4 0 0 0,3 0 0 0 0,-2 3 0 0 0,-1 4 0 0 0,-4-1 0 0 0,-1 1 0 0 0,-3 2 0 0 0,-6 3 0 0 0,-2 2 0 0 0,-1 2 0 0 0,2 1 0 0 0,1 0 0 0 0,-3 0 0 0 0,0 1 0 0 0,5-6 0 0 0,3-1 0 0 0,2 1 0 0 0,0 0 0 0 0,0 2 0 0 0,-1 0 0 0 0,0 2 0 0 0,-1 1 0 0 0,-1 0 0 0 0,0 0 0 0 0,0 0 0 0 0,0 0 0 0 0,0 1 0 0 0,0-1 0 0 0,1 0 0 0 0,-1 0 0 0 0,0 0 0 0 0,0 0 0 0 0,0 0 0 0 0,0 0 0 0 0,0 0 0 0 0,0 0 0 0 0,1 0 0 0 0,-1 0 0 0 0,0 0 0 0 0,0 0 0 0 0,0 5 0 0 0,5 6 0 0 0,11 1 0 0 0,8-1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9T18:23:44.356"/>
    </inkml:context>
    <inkml:brush xml:id="br0">
      <inkml:brushProperty name="width" value="0.1" units="cm"/>
      <inkml:brushProperty name="height" value="0.1" units="cm"/>
      <inkml:brushProperty name="color" value="#E71224"/>
    </inkml:brush>
  </inkml:definitions>
  <inkml:trace contextRef="#ctx0" brushRef="#br0">27940 9714 16383 0 0,'5'0'0'0'0,"6"0"0"0"0,6 0 0 0 0,5 0 0 0 0,3 0 0 0 0,2 0 0 0 0,7 5 0 0 0,1 1 0 0 0,0 0 0 0 0,-1-1 0 0 0,-2-1 0 0 0,-2-2 0 0 0,0-1 0 0 0,-2-1 0 0 0,0 1 0 0 0,0-2 0 0 0,-1 1 0 0 0,1 0 0 0 0,-1 0 0 0 0,6-1 0 0 0,1 1 0 0 0,0 0 0 0 0,-2 0 0 0 0,-1 0 0 0 0,4 0 0 0 0,1 0 0 0 0,-2 0 0 0 0,-1 0 0 0 0,-2 0 0 0 0,-2 0 0 0 0,0 0 0 0 0,-1 0 0 0 0,0 0 0 0 0,-1 0 0 0 0,1 0 0 0 0,4 0 0 0 0,2 0 0 0 0,0 0 0 0 0,3 0 0 0 0,1 0 0 0 0,-2 0 0 0 0,-2 0 0 0 0,-7-4 0 0 0,-4-3 0 0 0,0 1 0 0 0,0 1 0 0 0,2 2 0 0 0,0 1 0 0 0,-4-4 0 0 0,0-1 0 0 0,-4-4 0 0 0,0 1 0 0 0,1 0 0 0 0,3 4 0 0 0,3 1 0 0 0,1 3 0 0 0,2 1 0 0 0,1 1 0 0 0,0 0 0 0 0,5 0 0 0 0,2 1 0 0 0,-1-1 0 0 0,-1-4 0 0 0,-2-2 0 0 0,-1 0 0 0 0,-1 1 0 0 0,0 2 0 0 0,3 0 0 0 0,2 2 0 0 0,0 1 0 0 0,-2 0 0 0 0,-1 0 0 0 0,-1 0 0 0 0,-1 0 0 0 0,-1 1 0 0 0,-5-1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9T18:23:44.357"/>
    </inkml:context>
    <inkml:brush xml:id="br0">
      <inkml:brushProperty name="width" value="0.1" units="cm"/>
      <inkml:brushProperty name="height" value="0.1" units="cm"/>
      <inkml:brushProperty name="color" value="#E71224"/>
    </inkml:brush>
  </inkml:definitions>
  <inkml:trace contextRef="#ctx0" brushRef="#br0">28231 11801 16383 0 0,'10'0'0'0'0,"7"0"0"0"0,6 0 0 0 0,4 0 0 0 0,6 0 0 0 0,3 0 0 0 0,0 0 0 0 0,3 0 0 0 0,0 0 0 0 0,-3 0 0 0 0,4 0 0 0 0,-2 0 0 0 0,-2 0 0 0 0,-3 0 0 0 0,-1 0 0 0 0,-3 0 0 0 0,0 5 0 0 0,-1 1 0 0 0,-1 0 0 0 0,1-1 0 0 0,-1-1 0 0 0,1-2 0 0 0,-1-1 0 0 0,1-1 0 0 0,0 0 0 0 0,-1 0 0 0 0,1 0 0 0 0,0 0 0 0 0,0-1 0 0 0,0 1 0 0 0,0 0 0 0 0,0 0 0 0 0,-1 0 0 0 0,1 0 0 0 0,0 0 0 0 0,0 0 0 0 0,0 0 0 0 0,0 0 0 0 0,0 0 0 0 0,-1 0 0 0 0,1 0 0 0 0,0 0 0 0 0,0 0 0 0 0,0 0 0 0 0,0 0 0 0 0,0 0 0 0 0,-1 0 0 0 0,1 0 0 0 0,0 0 0 0 0,-5-5 0 0 0,-1-1 0 0 0,0 0 0 0 0,1 1 0 0 0,-4-3 0 0 0,1 0 0 0 0,-4 1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3737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228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430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980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82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589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133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516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449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263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148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3740672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5.xml"/><Relationship Id="rId3" Type="http://schemas.openxmlformats.org/officeDocument/2006/relationships/image" Target="../media/image7.jpeg"/><Relationship Id="rId7" Type="http://schemas.openxmlformats.org/officeDocument/2006/relationships/customXml" Target="../ink/ink2.xml"/><Relationship Id="rId12" Type="http://schemas.openxmlformats.org/officeDocument/2006/relationships/image" Target="../media/image12.png"/><Relationship Id="rId2" Type="http://schemas.openxmlformats.org/officeDocument/2006/relationships/hyperlink" Target="https://phet.colorado.edu/en/simulations/wave-interference" TargetMode="Externa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1.png"/><Relationship Id="rId4" Type="http://schemas.openxmlformats.org/officeDocument/2006/relationships/image" Target="../media/image8.jpeg"/><Relationship Id="rId9" Type="http://schemas.openxmlformats.org/officeDocument/2006/relationships/customXml" Target="../ink/ink3.xml"/><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het.colorado.edu/en/simulations/wave-interference"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het.colorado.edu/en/simulations/wave-interferenc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75A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4277356"/>
            <a:ext cx="9966960" cy="1560320"/>
          </a:xfrm>
        </p:spPr>
        <p:txBody>
          <a:bodyPr>
            <a:normAutofit/>
          </a:bodyPr>
          <a:lstStyle/>
          <a:p>
            <a:r>
              <a:rPr lang="en-US" sz="5800" u="sng">
                <a:ea typeface="+mj-lt"/>
                <a:cs typeface="+mj-lt"/>
              </a:rPr>
              <a:t>PHYSICS OF HEARING</a:t>
            </a:r>
            <a:endParaRPr lang="en-US" sz="5800" u="sng">
              <a:cs typeface="Calibri Light"/>
            </a:endParaRPr>
          </a:p>
        </p:txBody>
      </p:sp>
      <p:sp>
        <p:nvSpPr>
          <p:cNvPr id="3" name="Subtitle 2"/>
          <p:cNvSpPr>
            <a:spLocks noGrp="1"/>
          </p:cNvSpPr>
          <p:nvPr>
            <p:ph type="subTitle" idx="1"/>
          </p:nvPr>
        </p:nvSpPr>
        <p:spPr>
          <a:xfrm>
            <a:off x="1709530" y="5799489"/>
            <a:ext cx="8767860" cy="440822"/>
          </a:xfrm>
        </p:spPr>
        <p:txBody>
          <a:bodyPr vert="horz" lIns="91440" tIns="45720" rIns="91440" bIns="45720" rtlCol="0" anchor="t">
            <a:normAutofit/>
          </a:bodyPr>
          <a:lstStyle/>
          <a:p>
            <a:r>
              <a:rPr lang="en-US" sz="2000">
                <a:solidFill>
                  <a:srgbClr val="475A2F"/>
                </a:solidFill>
                <a:cs typeface="Calibri"/>
              </a:rPr>
              <a:t>NJ-OER TOPIC-17</a:t>
            </a:r>
          </a:p>
        </p:txBody>
      </p:sp>
      <p:pic>
        <p:nvPicPr>
          <p:cNvPr id="5" name="Picture 5" descr="Sound waves arriving to the ear and processed. Pressure change is perceived as sound.">
            <a:extLst>
              <a:ext uri="{FF2B5EF4-FFF2-40B4-BE49-F238E27FC236}">
                <a16:creationId xmlns:a16="http://schemas.microsoft.com/office/drawing/2014/main" id="{768F2919-0486-48C9-8B90-70EF64DA16A9}"/>
              </a:ext>
            </a:extLst>
          </p:cNvPr>
          <p:cNvPicPr>
            <a:picLocks noChangeAspect="1"/>
          </p:cNvPicPr>
          <p:nvPr/>
        </p:nvPicPr>
        <p:blipFill>
          <a:blip r:embed="rId2"/>
          <a:stretch>
            <a:fillRect/>
          </a:stretch>
        </p:blipFill>
        <p:spPr>
          <a:xfrm>
            <a:off x="988742" y="255053"/>
            <a:ext cx="9341004" cy="434996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F79A-79D9-4D5B-A164-D44B5391C1D5}"/>
              </a:ext>
            </a:extLst>
          </p:cNvPr>
          <p:cNvSpPr>
            <a:spLocks noGrp="1"/>
          </p:cNvSpPr>
          <p:nvPr>
            <p:ph type="title"/>
          </p:nvPr>
        </p:nvSpPr>
        <p:spPr>
          <a:xfrm>
            <a:off x="838200" y="365125"/>
            <a:ext cx="5318370" cy="1198563"/>
          </a:xfrm>
        </p:spPr>
        <p:txBody>
          <a:bodyPr/>
          <a:lstStyle/>
          <a:p>
            <a:r>
              <a:rPr lang="en-US" dirty="0">
                <a:cs typeface="Calibri Light"/>
              </a:rPr>
              <a:t>DOPPLER EFFECT</a:t>
            </a:r>
            <a:endParaRPr lang="en-US" dirty="0"/>
          </a:p>
        </p:txBody>
      </p:sp>
      <p:sp>
        <p:nvSpPr>
          <p:cNvPr id="3" name="TextBox 2">
            <a:extLst>
              <a:ext uri="{FF2B5EF4-FFF2-40B4-BE49-F238E27FC236}">
                <a16:creationId xmlns:a16="http://schemas.microsoft.com/office/drawing/2014/main" id="{856F5907-61BB-425F-B9FF-7D8220182DF5}"/>
              </a:ext>
            </a:extLst>
          </p:cNvPr>
          <p:cNvSpPr txBox="1"/>
          <p:nvPr/>
        </p:nvSpPr>
        <p:spPr>
          <a:xfrm>
            <a:off x="494323" y="1383323"/>
            <a:ext cx="109200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panose="020F0502020204030204"/>
            </a:endParaRPr>
          </a:p>
        </p:txBody>
      </p:sp>
      <p:sp>
        <p:nvSpPr>
          <p:cNvPr id="4" name="TextBox 3">
            <a:extLst>
              <a:ext uri="{FF2B5EF4-FFF2-40B4-BE49-F238E27FC236}">
                <a16:creationId xmlns:a16="http://schemas.microsoft.com/office/drawing/2014/main" id="{6850E005-C9AF-4AD0-9234-01C8E4BFC713}"/>
              </a:ext>
            </a:extLst>
          </p:cNvPr>
          <p:cNvSpPr txBox="1"/>
          <p:nvPr/>
        </p:nvSpPr>
        <p:spPr>
          <a:xfrm>
            <a:off x="3464169" y="364001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8" name="TextBox 7">
            <a:extLst>
              <a:ext uri="{FF2B5EF4-FFF2-40B4-BE49-F238E27FC236}">
                <a16:creationId xmlns:a16="http://schemas.microsoft.com/office/drawing/2014/main" id="{865BD67F-C9E8-4123-9C0F-A9992600A6E0}"/>
              </a:ext>
            </a:extLst>
          </p:cNvPr>
          <p:cNvSpPr txBox="1"/>
          <p:nvPr/>
        </p:nvSpPr>
        <p:spPr>
          <a:xfrm>
            <a:off x="643304" y="5527919"/>
            <a:ext cx="105488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pic>
        <p:nvPicPr>
          <p:cNvPr id="9" name="Picture 9" descr="Frequency shift for observers on the left and on the right for a source moving right.">
            <a:extLst>
              <a:ext uri="{FF2B5EF4-FFF2-40B4-BE49-F238E27FC236}">
                <a16:creationId xmlns:a16="http://schemas.microsoft.com/office/drawing/2014/main" id="{FFB4A1D7-01BB-405D-83D9-AB36D5A9DBDC}"/>
              </a:ext>
            </a:extLst>
          </p:cNvPr>
          <p:cNvPicPr>
            <a:picLocks noChangeAspect="1"/>
          </p:cNvPicPr>
          <p:nvPr/>
        </p:nvPicPr>
        <p:blipFill>
          <a:blip r:embed="rId2"/>
          <a:stretch>
            <a:fillRect/>
          </a:stretch>
        </p:blipFill>
        <p:spPr>
          <a:xfrm>
            <a:off x="7489092" y="192719"/>
            <a:ext cx="4706816" cy="3326867"/>
          </a:xfrm>
          <a:prstGeom prst="rect">
            <a:avLst/>
          </a:prstGeom>
        </p:spPr>
      </p:pic>
      <p:pic>
        <p:nvPicPr>
          <p:cNvPr id="10" name="Picture 10" descr="A graphic showing doppler effect.">
            <a:extLst>
              <a:ext uri="{FF2B5EF4-FFF2-40B4-BE49-F238E27FC236}">
                <a16:creationId xmlns:a16="http://schemas.microsoft.com/office/drawing/2014/main" id="{B4E5AFC2-F853-455A-BA45-75D815F2772B}"/>
              </a:ext>
            </a:extLst>
          </p:cNvPr>
          <p:cNvPicPr>
            <a:picLocks noChangeAspect="1"/>
          </p:cNvPicPr>
          <p:nvPr/>
        </p:nvPicPr>
        <p:blipFill>
          <a:blip r:embed="rId3"/>
          <a:stretch>
            <a:fillRect/>
          </a:stretch>
        </p:blipFill>
        <p:spPr>
          <a:xfrm>
            <a:off x="7928708" y="3464170"/>
            <a:ext cx="3202355" cy="3182816"/>
          </a:xfrm>
          <a:prstGeom prst="rect">
            <a:avLst/>
          </a:prstGeom>
        </p:spPr>
      </p:pic>
      <p:sp>
        <p:nvSpPr>
          <p:cNvPr id="11" name="TextBox 10">
            <a:extLst>
              <a:ext uri="{FF2B5EF4-FFF2-40B4-BE49-F238E27FC236}">
                <a16:creationId xmlns:a16="http://schemas.microsoft.com/office/drawing/2014/main" id="{3A3A6809-A1C9-4A48-AE67-0F83DDCDBE03}"/>
              </a:ext>
            </a:extLst>
          </p:cNvPr>
          <p:cNvSpPr txBox="1"/>
          <p:nvPr/>
        </p:nvSpPr>
        <p:spPr>
          <a:xfrm>
            <a:off x="279401" y="1305170"/>
            <a:ext cx="657273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Doppler effect is a frequency shift, it doesn't affect the velocity but it effects the wavelength as well. Doppler formula relates frequency heard by the observer to the original source frequency. </a:t>
            </a:r>
            <a:endParaRPr lang="en-US"/>
          </a:p>
        </p:txBody>
      </p:sp>
      <p:graphicFrame>
        <p:nvGraphicFramePr>
          <p:cNvPr id="12" name="Table 12">
            <a:extLst>
              <a:ext uri="{FF2B5EF4-FFF2-40B4-BE49-F238E27FC236}">
                <a16:creationId xmlns:a16="http://schemas.microsoft.com/office/drawing/2014/main" id="{C00266D7-9D64-4E8F-BEBA-067387F78745}"/>
              </a:ext>
            </a:extLst>
          </p:cNvPr>
          <p:cNvGraphicFramePr>
            <a:graphicFrameLocks noGrp="1"/>
          </p:cNvGraphicFramePr>
          <p:nvPr>
            <p:extLst>
              <p:ext uri="{D42A27DB-BD31-4B8C-83A1-F6EECF244321}">
                <p14:modId xmlns:p14="http://schemas.microsoft.com/office/powerpoint/2010/main" val="786332565"/>
              </p:ext>
            </p:extLst>
          </p:nvPr>
        </p:nvGraphicFramePr>
        <p:xfrm>
          <a:off x="360680" y="2363607"/>
          <a:ext cx="7317152" cy="1828800"/>
        </p:xfrm>
        <a:graphic>
          <a:graphicData uri="http://schemas.openxmlformats.org/drawingml/2006/table">
            <a:tbl>
              <a:tblPr firstRow="1" bandRow="1">
                <a:tableStyleId>{5C22544A-7EE6-4342-B048-85BDC9FD1C3A}</a:tableStyleId>
              </a:tblPr>
              <a:tblGrid>
                <a:gridCol w="2325076">
                  <a:extLst>
                    <a:ext uri="{9D8B030D-6E8A-4147-A177-3AD203B41FA5}">
                      <a16:colId xmlns:a16="http://schemas.microsoft.com/office/drawing/2014/main" val="406416700"/>
                    </a:ext>
                  </a:extLst>
                </a:gridCol>
                <a:gridCol w="4992076">
                  <a:extLst>
                    <a:ext uri="{9D8B030D-6E8A-4147-A177-3AD203B41FA5}">
                      <a16:colId xmlns:a16="http://schemas.microsoft.com/office/drawing/2014/main" val="3387853736"/>
                    </a:ext>
                  </a:extLst>
                </a:gridCol>
              </a:tblGrid>
              <a:tr h="359493">
                <a:tc>
                  <a:txBody>
                    <a:bodyPr/>
                    <a:lstStyle/>
                    <a:p>
                      <a:pPr lvl="0">
                        <a:buNone/>
                      </a:pPr>
                      <a:r>
                        <a:rPr lang="en-US" dirty="0"/>
                        <a:t>Formula</a:t>
                      </a:r>
                    </a:p>
                  </a:txBody>
                  <a:tcPr/>
                </a:tc>
                <a:tc>
                  <a:txBody>
                    <a:bodyPr/>
                    <a:lstStyle/>
                    <a:p>
                      <a:r>
                        <a:rPr lang="en-US" dirty="0"/>
                        <a:t>Motion</a:t>
                      </a:r>
                    </a:p>
                  </a:txBody>
                  <a:tcPr/>
                </a:tc>
                <a:extLst>
                  <a:ext uri="{0D108BD9-81ED-4DB2-BD59-A6C34878D82A}">
                    <a16:rowId xmlns:a16="http://schemas.microsoft.com/office/drawing/2014/main" val="2884982116"/>
                  </a:ext>
                </a:extLst>
              </a:tr>
              <a:tr h="359493">
                <a:tc>
                  <a:txBody>
                    <a:bodyPr/>
                    <a:lstStyle/>
                    <a:p>
                      <a:r>
                        <a:rPr lang="en-US" dirty="0"/>
                        <a:t>fobs=fs (</a:t>
                      </a:r>
                      <a:r>
                        <a:rPr lang="en-US" dirty="0" err="1"/>
                        <a:t>v+vobs</a:t>
                      </a:r>
                      <a:r>
                        <a:rPr lang="en-US" dirty="0"/>
                        <a:t>)/(v-vs)</a:t>
                      </a:r>
                    </a:p>
                  </a:txBody>
                  <a:tcPr/>
                </a:tc>
                <a:tc>
                  <a:txBody>
                    <a:bodyPr/>
                    <a:lstStyle/>
                    <a:p>
                      <a:r>
                        <a:rPr lang="en-US" dirty="0"/>
                        <a:t>Observer and source move towards one another</a:t>
                      </a:r>
                    </a:p>
                  </a:txBody>
                  <a:tcPr/>
                </a:tc>
                <a:extLst>
                  <a:ext uri="{0D108BD9-81ED-4DB2-BD59-A6C34878D82A}">
                    <a16:rowId xmlns:a16="http://schemas.microsoft.com/office/drawing/2014/main" val="1528511487"/>
                  </a:ext>
                </a:extLst>
              </a:tr>
              <a:tr h="359493">
                <a:tc>
                  <a:txBody>
                    <a:bodyPr/>
                    <a:lstStyle/>
                    <a:p>
                      <a:r>
                        <a:rPr lang="en-US" dirty="0"/>
                        <a:t>fobs=fs (v-</a:t>
                      </a:r>
                      <a:r>
                        <a:rPr lang="en-US" dirty="0" err="1"/>
                        <a:t>vobs</a:t>
                      </a:r>
                      <a:r>
                        <a:rPr lang="en-US" dirty="0"/>
                        <a:t>)/(</a:t>
                      </a:r>
                      <a:r>
                        <a:rPr lang="en-US" dirty="0" err="1"/>
                        <a:t>v+vs</a:t>
                      </a:r>
                      <a:r>
                        <a:rPr lang="en-US" dirty="0"/>
                        <a:t>)</a:t>
                      </a:r>
                    </a:p>
                  </a:txBody>
                  <a:tcPr/>
                </a:tc>
                <a:tc>
                  <a:txBody>
                    <a:bodyPr/>
                    <a:lstStyle/>
                    <a:p>
                      <a:r>
                        <a:rPr lang="en-US" dirty="0"/>
                        <a:t>Observer and source move away from one another</a:t>
                      </a:r>
                    </a:p>
                  </a:txBody>
                  <a:tcPr/>
                </a:tc>
                <a:extLst>
                  <a:ext uri="{0D108BD9-81ED-4DB2-BD59-A6C34878D82A}">
                    <a16:rowId xmlns:a16="http://schemas.microsoft.com/office/drawing/2014/main" val="3308858968"/>
                  </a:ext>
                </a:extLst>
              </a:tr>
              <a:tr h="359493">
                <a:tc>
                  <a:txBody>
                    <a:bodyPr/>
                    <a:lstStyle/>
                    <a:p>
                      <a:r>
                        <a:rPr lang="en-US" dirty="0"/>
                        <a:t>fobs=fs (</a:t>
                      </a:r>
                      <a:r>
                        <a:rPr lang="en-US" dirty="0" err="1"/>
                        <a:t>v+vobs</a:t>
                      </a:r>
                      <a:r>
                        <a:rPr lang="en-US" dirty="0"/>
                        <a:t>)/(</a:t>
                      </a:r>
                      <a:r>
                        <a:rPr lang="en-US" dirty="0" err="1"/>
                        <a:t>v+vs</a:t>
                      </a:r>
                      <a:r>
                        <a:rPr lang="en-US" dirty="0"/>
                        <a:t>)</a:t>
                      </a:r>
                    </a:p>
                  </a:txBody>
                  <a:tcPr/>
                </a:tc>
                <a:tc>
                  <a:txBody>
                    <a:bodyPr/>
                    <a:lstStyle/>
                    <a:p>
                      <a:r>
                        <a:rPr lang="en-US" dirty="0"/>
                        <a:t>Observer moves towards, source moves away</a:t>
                      </a:r>
                    </a:p>
                  </a:txBody>
                  <a:tcPr/>
                </a:tc>
                <a:extLst>
                  <a:ext uri="{0D108BD9-81ED-4DB2-BD59-A6C34878D82A}">
                    <a16:rowId xmlns:a16="http://schemas.microsoft.com/office/drawing/2014/main" val="3331080975"/>
                  </a:ext>
                </a:extLst>
              </a:tr>
              <a:tr h="359493">
                <a:tc>
                  <a:txBody>
                    <a:bodyPr/>
                    <a:lstStyle/>
                    <a:p>
                      <a:r>
                        <a:rPr lang="en-US" dirty="0"/>
                        <a:t>fobs=fs (v-</a:t>
                      </a:r>
                      <a:r>
                        <a:rPr lang="en-US" dirty="0" err="1"/>
                        <a:t>vobs</a:t>
                      </a:r>
                      <a:r>
                        <a:rPr lang="en-US" dirty="0"/>
                        <a:t>)/(v-vs)</a:t>
                      </a:r>
                    </a:p>
                  </a:txBody>
                  <a:tcPr/>
                </a:tc>
                <a:tc>
                  <a:txBody>
                    <a:bodyPr/>
                    <a:lstStyle/>
                    <a:p>
                      <a:r>
                        <a:rPr lang="en-US" dirty="0"/>
                        <a:t>Observer moves away, source moves towards</a:t>
                      </a:r>
                    </a:p>
                  </a:txBody>
                  <a:tcPr/>
                </a:tc>
                <a:extLst>
                  <a:ext uri="{0D108BD9-81ED-4DB2-BD59-A6C34878D82A}">
                    <a16:rowId xmlns:a16="http://schemas.microsoft.com/office/drawing/2014/main" val="4261931277"/>
                  </a:ext>
                </a:extLst>
              </a:tr>
            </a:tbl>
          </a:graphicData>
        </a:graphic>
      </p:graphicFrame>
      <p:sp>
        <p:nvSpPr>
          <p:cNvPr id="13" name="TextBox 12">
            <a:extLst>
              <a:ext uri="{FF2B5EF4-FFF2-40B4-BE49-F238E27FC236}">
                <a16:creationId xmlns:a16="http://schemas.microsoft.com/office/drawing/2014/main" id="{36A38A61-9B74-41C9-A517-519655B5C739}"/>
              </a:ext>
            </a:extLst>
          </p:cNvPr>
          <p:cNvSpPr txBox="1"/>
          <p:nvPr/>
        </p:nvSpPr>
        <p:spPr>
          <a:xfrm>
            <a:off x="422275" y="4437429"/>
            <a:ext cx="729566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fobs= frequency observed</a:t>
            </a:r>
          </a:p>
          <a:p>
            <a:r>
              <a:rPr lang="en-US" dirty="0">
                <a:cs typeface="Calibri"/>
              </a:rPr>
              <a:t>fs= frequency of the source</a:t>
            </a:r>
          </a:p>
          <a:p>
            <a:r>
              <a:rPr lang="en-US" dirty="0">
                <a:cs typeface="Calibri"/>
              </a:rPr>
              <a:t>vs= speed of the source, (this is a + quantity, sign comes from the table)</a:t>
            </a:r>
          </a:p>
          <a:p>
            <a:r>
              <a:rPr lang="en-US" dirty="0" err="1">
                <a:ea typeface="+mn-lt"/>
                <a:cs typeface="+mn-lt"/>
              </a:rPr>
              <a:t>vobs</a:t>
            </a:r>
            <a:r>
              <a:rPr lang="en-US" dirty="0">
                <a:ea typeface="+mn-lt"/>
                <a:cs typeface="+mn-lt"/>
              </a:rPr>
              <a:t>= speed of the observer, (this is a + quantity, sign comes from the table)</a:t>
            </a:r>
          </a:p>
          <a:p>
            <a:r>
              <a:rPr lang="en-US" dirty="0">
                <a:cs typeface="Calibri"/>
              </a:rPr>
              <a:t>v= speed of sound</a:t>
            </a:r>
          </a:p>
        </p:txBody>
      </p:sp>
    </p:spTree>
    <p:extLst>
      <p:ext uri="{BB962C8B-B14F-4D97-AF65-F5344CB8AC3E}">
        <p14:creationId xmlns:p14="http://schemas.microsoft.com/office/powerpoint/2010/main" val="357982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54EAB-4B6D-4F8C-859D-A45BF5537DFC}"/>
              </a:ext>
            </a:extLst>
          </p:cNvPr>
          <p:cNvSpPr>
            <a:spLocks noGrp="1"/>
          </p:cNvSpPr>
          <p:nvPr>
            <p:ph type="title"/>
          </p:nvPr>
        </p:nvSpPr>
        <p:spPr/>
        <p:txBody>
          <a:bodyPr/>
          <a:lstStyle/>
          <a:p>
            <a:r>
              <a:rPr lang="en-US" dirty="0">
                <a:cs typeface="Calibri Light"/>
              </a:rPr>
              <a:t>CLASSWORK DOPPLER EFFECT</a:t>
            </a:r>
            <a:endParaRPr lang="en-US" dirty="0"/>
          </a:p>
        </p:txBody>
      </p:sp>
      <p:sp>
        <p:nvSpPr>
          <p:cNvPr id="3" name="TextBox 2">
            <a:extLst>
              <a:ext uri="{FF2B5EF4-FFF2-40B4-BE49-F238E27FC236}">
                <a16:creationId xmlns:a16="http://schemas.microsoft.com/office/drawing/2014/main" id="{F4C5214B-BB06-48DF-B35F-93FEC2968F40}"/>
              </a:ext>
            </a:extLst>
          </p:cNvPr>
          <p:cNvSpPr txBox="1"/>
          <p:nvPr/>
        </p:nvSpPr>
        <p:spPr>
          <a:xfrm>
            <a:off x="836247" y="1393092"/>
            <a:ext cx="1051950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Using the sign convention table,</a:t>
            </a:r>
          </a:p>
          <a:p>
            <a:r>
              <a:rPr lang="en-US" dirty="0"/>
              <a:t>answer the following questions. </a:t>
            </a:r>
          </a:p>
          <a:p>
            <a:r>
              <a:rPr lang="en-US" dirty="0"/>
              <a:t>Stationary means v=0</a:t>
            </a:r>
          </a:p>
          <a:p>
            <a:r>
              <a:rPr lang="en-US" dirty="0">
                <a:cs typeface="Calibri"/>
              </a:rPr>
              <a:t>Take speed of sound as 340m/s</a:t>
            </a:r>
          </a:p>
        </p:txBody>
      </p:sp>
      <p:graphicFrame>
        <p:nvGraphicFramePr>
          <p:cNvPr id="5" name="Table 12">
            <a:extLst>
              <a:ext uri="{FF2B5EF4-FFF2-40B4-BE49-F238E27FC236}">
                <a16:creationId xmlns:a16="http://schemas.microsoft.com/office/drawing/2014/main" id="{4D0EDECA-CBAC-40AC-87BB-441C4C8BEA4F}"/>
              </a:ext>
            </a:extLst>
          </p:cNvPr>
          <p:cNvGraphicFramePr>
            <a:graphicFrameLocks noGrp="1"/>
          </p:cNvGraphicFramePr>
          <p:nvPr>
            <p:extLst>
              <p:ext uri="{D42A27DB-BD31-4B8C-83A1-F6EECF244321}">
                <p14:modId xmlns:p14="http://schemas.microsoft.com/office/powerpoint/2010/main" val="2436256121"/>
              </p:ext>
            </p:extLst>
          </p:nvPr>
        </p:nvGraphicFramePr>
        <p:xfrm>
          <a:off x="4766603" y="1367145"/>
          <a:ext cx="7317152" cy="1828800"/>
        </p:xfrm>
        <a:graphic>
          <a:graphicData uri="http://schemas.openxmlformats.org/drawingml/2006/table">
            <a:tbl>
              <a:tblPr firstRow="1" bandRow="1">
                <a:tableStyleId>{5C22544A-7EE6-4342-B048-85BDC9FD1C3A}</a:tableStyleId>
              </a:tblPr>
              <a:tblGrid>
                <a:gridCol w="2325076">
                  <a:extLst>
                    <a:ext uri="{9D8B030D-6E8A-4147-A177-3AD203B41FA5}">
                      <a16:colId xmlns:a16="http://schemas.microsoft.com/office/drawing/2014/main" val="406416700"/>
                    </a:ext>
                  </a:extLst>
                </a:gridCol>
                <a:gridCol w="4992076">
                  <a:extLst>
                    <a:ext uri="{9D8B030D-6E8A-4147-A177-3AD203B41FA5}">
                      <a16:colId xmlns:a16="http://schemas.microsoft.com/office/drawing/2014/main" val="3387853736"/>
                    </a:ext>
                  </a:extLst>
                </a:gridCol>
              </a:tblGrid>
              <a:tr h="359493">
                <a:tc>
                  <a:txBody>
                    <a:bodyPr/>
                    <a:lstStyle/>
                    <a:p>
                      <a:pPr lvl="0">
                        <a:buNone/>
                      </a:pPr>
                      <a:r>
                        <a:rPr lang="en-US" dirty="0"/>
                        <a:t>Formula</a:t>
                      </a:r>
                    </a:p>
                  </a:txBody>
                  <a:tcPr/>
                </a:tc>
                <a:tc>
                  <a:txBody>
                    <a:bodyPr/>
                    <a:lstStyle/>
                    <a:p>
                      <a:r>
                        <a:rPr lang="en-US" dirty="0"/>
                        <a:t>Motion</a:t>
                      </a:r>
                    </a:p>
                  </a:txBody>
                  <a:tcPr/>
                </a:tc>
                <a:extLst>
                  <a:ext uri="{0D108BD9-81ED-4DB2-BD59-A6C34878D82A}">
                    <a16:rowId xmlns:a16="http://schemas.microsoft.com/office/drawing/2014/main" val="2884982116"/>
                  </a:ext>
                </a:extLst>
              </a:tr>
              <a:tr h="359493">
                <a:tc>
                  <a:txBody>
                    <a:bodyPr/>
                    <a:lstStyle/>
                    <a:p>
                      <a:r>
                        <a:rPr lang="en-US" dirty="0"/>
                        <a:t>fobs=fs (</a:t>
                      </a:r>
                      <a:r>
                        <a:rPr lang="en-US" dirty="0" err="1"/>
                        <a:t>v+vobs</a:t>
                      </a:r>
                      <a:r>
                        <a:rPr lang="en-US" dirty="0"/>
                        <a:t>)/(v-vs)</a:t>
                      </a:r>
                    </a:p>
                  </a:txBody>
                  <a:tcPr/>
                </a:tc>
                <a:tc>
                  <a:txBody>
                    <a:bodyPr/>
                    <a:lstStyle/>
                    <a:p>
                      <a:r>
                        <a:rPr lang="en-US" dirty="0"/>
                        <a:t>Observer and source move towards one another</a:t>
                      </a:r>
                    </a:p>
                  </a:txBody>
                  <a:tcPr/>
                </a:tc>
                <a:extLst>
                  <a:ext uri="{0D108BD9-81ED-4DB2-BD59-A6C34878D82A}">
                    <a16:rowId xmlns:a16="http://schemas.microsoft.com/office/drawing/2014/main" val="1528511487"/>
                  </a:ext>
                </a:extLst>
              </a:tr>
              <a:tr h="359493">
                <a:tc>
                  <a:txBody>
                    <a:bodyPr/>
                    <a:lstStyle/>
                    <a:p>
                      <a:r>
                        <a:rPr lang="en-US" dirty="0"/>
                        <a:t>fobs=fs (v-</a:t>
                      </a:r>
                      <a:r>
                        <a:rPr lang="en-US" dirty="0" err="1"/>
                        <a:t>vobs</a:t>
                      </a:r>
                      <a:r>
                        <a:rPr lang="en-US" dirty="0"/>
                        <a:t>)/(</a:t>
                      </a:r>
                      <a:r>
                        <a:rPr lang="en-US" dirty="0" err="1"/>
                        <a:t>v+vs</a:t>
                      </a:r>
                      <a:r>
                        <a:rPr lang="en-US" dirty="0"/>
                        <a:t>)</a:t>
                      </a:r>
                    </a:p>
                  </a:txBody>
                  <a:tcPr/>
                </a:tc>
                <a:tc>
                  <a:txBody>
                    <a:bodyPr/>
                    <a:lstStyle/>
                    <a:p>
                      <a:r>
                        <a:rPr lang="en-US" dirty="0"/>
                        <a:t>Observer and source move away from one another</a:t>
                      </a:r>
                    </a:p>
                  </a:txBody>
                  <a:tcPr/>
                </a:tc>
                <a:extLst>
                  <a:ext uri="{0D108BD9-81ED-4DB2-BD59-A6C34878D82A}">
                    <a16:rowId xmlns:a16="http://schemas.microsoft.com/office/drawing/2014/main" val="3308858968"/>
                  </a:ext>
                </a:extLst>
              </a:tr>
              <a:tr h="359493">
                <a:tc>
                  <a:txBody>
                    <a:bodyPr/>
                    <a:lstStyle/>
                    <a:p>
                      <a:r>
                        <a:rPr lang="en-US" dirty="0"/>
                        <a:t>fobs=fs (</a:t>
                      </a:r>
                      <a:r>
                        <a:rPr lang="en-US" dirty="0" err="1"/>
                        <a:t>v+vobs</a:t>
                      </a:r>
                      <a:r>
                        <a:rPr lang="en-US" dirty="0"/>
                        <a:t>)/(</a:t>
                      </a:r>
                      <a:r>
                        <a:rPr lang="en-US" dirty="0" err="1"/>
                        <a:t>v+vs</a:t>
                      </a:r>
                      <a:r>
                        <a:rPr lang="en-US" dirty="0"/>
                        <a:t>)</a:t>
                      </a:r>
                    </a:p>
                  </a:txBody>
                  <a:tcPr/>
                </a:tc>
                <a:tc>
                  <a:txBody>
                    <a:bodyPr/>
                    <a:lstStyle/>
                    <a:p>
                      <a:r>
                        <a:rPr lang="en-US" dirty="0"/>
                        <a:t>Observer moves towards, source moves away</a:t>
                      </a:r>
                    </a:p>
                  </a:txBody>
                  <a:tcPr/>
                </a:tc>
                <a:extLst>
                  <a:ext uri="{0D108BD9-81ED-4DB2-BD59-A6C34878D82A}">
                    <a16:rowId xmlns:a16="http://schemas.microsoft.com/office/drawing/2014/main" val="3331080975"/>
                  </a:ext>
                </a:extLst>
              </a:tr>
              <a:tr h="359493">
                <a:tc>
                  <a:txBody>
                    <a:bodyPr/>
                    <a:lstStyle/>
                    <a:p>
                      <a:r>
                        <a:rPr lang="en-US" dirty="0"/>
                        <a:t>fobs=fs (v-</a:t>
                      </a:r>
                      <a:r>
                        <a:rPr lang="en-US" dirty="0" err="1"/>
                        <a:t>vobs</a:t>
                      </a:r>
                      <a:r>
                        <a:rPr lang="en-US" dirty="0"/>
                        <a:t>)/(v-vs)</a:t>
                      </a:r>
                    </a:p>
                  </a:txBody>
                  <a:tcPr/>
                </a:tc>
                <a:tc>
                  <a:txBody>
                    <a:bodyPr/>
                    <a:lstStyle/>
                    <a:p>
                      <a:r>
                        <a:rPr lang="en-US" dirty="0"/>
                        <a:t>Observer moves away, source moves towards</a:t>
                      </a:r>
                    </a:p>
                  </a:txBody>
                  <a:tcPr/>
                </a:tc>
                <a:extLst>
                  <a:ext uri="{0D108BD9-81ED-4DB2-BD59-A6C34878D82A}">
                    <a16:rowId xmlns:a16="http://schemas.microsoft.com/office/drawing/2014/main" val="4261931277"/>
                  </a:ext>
                </a:extLst>
              </a:tr>
            </a:tbl>
          </a:graphicData>
        </a:graphic>
      </p:graphicFrame>
      <p:sp>
        <p:nvSpPr>
          <p:cNvPr id="6" name="TextBox 5">
            <a:extLst>
              <a:ext uri="{FF2B5EF4-FFF2-40B4-BE49-F238E27FC236}">
                <a16:creationId xmlns:a16="http://schemas.microsoft.com/office/drawing/2014/main" id="{1506E037-CEE1-4DB3-91CB-0FA848E6223D}"/>
              </a:ext>
            </a:extLst>
          </p:cNvPr>
          <p:cNvSpPr txBox="1"/>
          <p:nvPr/>
        </p:nvSpPr>
        <p:spPr>
          <a:xfrm>
            <a:off x="818957" y="3431713"/>
            <a:ext cx="1053904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Q1) A police car has siren with frequency 1000Hz. The car is moving with a speed of 34m/s</a:t>
            </a:r>
          </a:p>
          <a:p>
            <a:r>
              <a:rPr lang="en-US" dirty="0"/>
              <a:t>a)What is the frequency heard by a stationary observer when the car is approaching</a:t>
            </a:r>
            <a:endParaRPr lang="en-US" dirty="0">
              <a:cs typeface="Calibri"/>
            </a:endParaRPr>
          </a:p>
          <a:p>
            <a:r>
              <a:rPr lang="en-US" dirty="0">
                <a:cs typeface="Calibri"/>
              </a:rPr>
              <a:t>b)</a:t>
            </a:r>
            <a:r>
              <a:rPr lang="en-US" dirty="0">
                <a:ea typeface="+mn-lt"/>
                <a:cs typeface="+mn-lt"/>
              </a:rPr>
              <a:t>What is the frequency heard by a stationary observer when the car is moving away</a:t>
            </a:r>
          </a:p>
          <a:p>
            <a:endParaRPr lang="en-US" dirty="0">
              <a:cs typeface="Calibri"/>
            </a:endParaRPr>
          </a:p>
          <a:p>
            <a:r>
              <a:rPr lang="en-US" dirty="0">
                <a:cs typeface="Calibri"/>
              </a:rPr>
              <a:t>Q2) </a:t>
            </a:r>
            <a:r>
              <a:rPr lang="en-US" dirty="0">
                <a:ea typeface="+mn-lt"/>
                <a:cs typeface="+mn-lt"/>
              </a:rPr>
              <a:t>Sound source with 450 HZ frequency is moving with a speed of 17m/s towards East. </a:t>
            </a:r>
            <a:r>
              <a:rPr lang="en-US" dirty="0">
                <a:cs typeface="Calibri"/>
              </a:rPr>
              <a:t>What is the frequency heard by an observer located East of the sound source and moving with a speed 42m/s towards East.</a:t>
            </a:r>
          </a:p>
          <a:p>
            <a:endParaRPr lang="en-US" dirty="0">
              <a:cs typeface="Calibri"/>
            </a:endParaRPr>
          </a:p>
          <a:p>
            <a:r>
              <a:rPr lang="en-US" dirty="0">
                <a:cs typeface="Calibri"/>
              </a:rPr>
              <a:t>Q3) A moving sound source is observed as 95HZ when moving towards the observer and it's observed as 90HZ when moving away from the observer. What is the speed of the source. What is the original source frequency</a:t>
            </a:r>
          </a:p>
          <a:p>
            <a:r>
              <a:rPr lang="en-US" dirty="0">
                <a:cs typeface="Calibri"/>
              </a:rPr>
              <a:t>(This is a problem with two equations and two unknowns)</a:t>
            </a:r>
          </a:p>
        </p:txBody>
      </p:sp>
    </p:spTree>
    <p:extLst>
      <p:ext uri="{BB962C8B-B14F-4D97-AF65-F5344CB8AC3E}">
        <p14:creationId xmlns:p14="http://schemas.microsoft.com/office/powerpoint/2010/main" val="338891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B376-AECD-400A-A6CF-45C0AF77348B}"/>
              </a:ext>
            </a:extLst>
          </p:cNvPr>
          <p:cNvSpPr>
            <a:spLocks noGrp="1"/>
          </p:cNvSpPr>
          <p:nvPr>
            <p:ph type="title"/>
          </p:nvPr>
        </p:nvSpPr>
        <p:spPr>
          <a:xfrm>
            <a:off x="346911" y="365125"/>
            <a:ext cx="11006889" cy="1345615"/>
          </a:xfrm>
        </p:spPr>
        <p:txBody>
          <a:bodyPr/>
          <a:lstStyle/>
          <a:p>
            <a:r>
              <a:rPr lang="en-US" dirty="0">
                <a:cs typeface="Calibri Light"/>
              </a:rPr>
              <a:t>ACTIVITY ON WAVE PROPERTIES OF SOUND</a:t>
            </a:r>
            <a:endParaRPr lang="en-US" dirty="0"/>
          </a:p>
        </p:txBody>
      </p:sp>
      <p:sp>
        <p:nvSpPr>
          <p:cNvPr id="3" name="TextBox 2">
            <a:extLst>
              <a:ext uri="{FF2B5EF4-FFF2-40B4-BE49-F238E27FC236}">
                <a16:creationId xmlns:a16="http://schemas.microsoft.com/office/drawing/2014/main" id="{C7E28ED9-607B-4342-9865-959AF122335F}"/>
              </a:ext>
            </a:extLst>
          </p:cNvPr>
          <p:cNvSpPr txBox="1"/>
          <p:nvPr/>
        </p:nvSpPr>
        <p:spPr>
          <a:xfrm>
            <a:off x="262690" y="1455821"/>
            <a:ext cx="983180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Open the link </a:t>
            </a:r>
            <a:r>
              <a:rPr lang="en-US" dirty="0">
                <a:ea typeface="+mn-lt"/>
                <a:cs typeface="+mn-lt"/>
                <a:hlinkClick r:id="rId2"/>
              </a:rPr>
              <a:t>https://phet.colorado.edu/en/simulations/wave-interference</a:t>
            </a:r>
            <a:r>
              <a:rPr lang="en-US" dirty="0">
                <a:ea typeface="+mn-lt"/>
                <a:cs typeface="+mn-lt"/>
              </a:rPr>
              <a:t> and click on the app</a:t>
            </a:r>
          </a:p>
          <a:p>
            <a:r>
              <a:rPr lang="en-US" dirty="0">
                <a:ea typeface="+mn-lt"/>
                <a:cs typeface="+mn-lt"/>
              </a:rPr>
              <a:t>Choose the middle option under the amplitude tab on the right. This will make the wave a sound wave.</a:t>
            </a:r>
          </a:p>
          <a:p>
            <a:r>
              <a:rPr lang="en-US" dirty="0">
                <a:ea typeface="+mn-lt"/>
                <a:cs typeface="+mn-lt"/>
              </a:rPr>
              <a:t>Choose your frequency and amplitude using the slider tool. Drag the timer and the ruler tool.</a:t>
            </a:r>
          </a:p>
          <a:p>
            <a:r>
              <a:rPr lang="en-US" dirty="0">
                <a:ea typeface="+mn-lt"/>
                <a:cs typeface="+mn-lt"/>
              </a:rPr>
              <a:t>Start your times and start your source. Count 10 waves and stop the timer and the source.</a:t>
            </a:r>
          </a:p>
          <a:p>
            <a:r>
              <a:rPr lang="en-US" dirty="0">
                <a:ea typeface="+mn-lt"/>
                <a:cs typeface="+mn-lt"/>
              </a:rPr>
              <a:t>Timer gives you the time  for 10 oscillations. To find the period, divide this number by 10</a:t>
            </a:r>
          </a:p>
          <a:p>
            <a:r>
              <a:rPr lang="en-US" dirty="0">
                <a:ea typeface="+mn-lt"/>
                <a:cs typeface="+mn-lt"/>
              </a:rPr>
              <a:t>Use f=1/T formula to calculate the frequency. Measure the wavelength using the ruler tool</a:t>
            </a:r>
          </a:p>
          <a:p>
            <a:r>
              <a:rPr lang="en-US" dirty="0">
                <a:ea typeface="+mn-lt"/>
                <a:cs typeface="+mn-lt"/>
              </a:rPr>
              <a:t>Using v= frequency * wavelength calculate the speed of sound. Using v=331 (T/273)</a:t>
            </a:r>
            <a:r>
              <a:rPr lang="en-US" baseline="30000" dirty="0">
                <a:ea typeface="+mn-lt"/>
                <a:cs typeface="+mn-lt"/>
              </a:rPr>
              <a:t>½</a:t>
            </a:r>
            <a:r>
              <a:rPr lang="en-US" dirty="0">
                <a:ea typeface="+mn-lt"/>
                <a:cs typeface="+mn-lt"/>
              </a:rPr>
              <a:t>  estimate the temperature of the environment. Change the frequency and amplitude and repeat</a:t>
            </a:r>
          </a:p>
        </p:txBody>
      </p:sp>
      <p:pic>
        <p:nvPicPr>
          <p:cNvPr id="4" name="Picture 4" descr="Frequency and amplitude uses a slider tool. Under the amplitude you may choose the middle option for sound. On the top there are ruler tool and the timer that you may drag. ">
            <a:extLst>
              <a:ext uri="{FF2B5EF4-FFF2-40B4-BE49-F238E27FC236}">
                <a16:creationId xmlns:a16="http://schemas.microsoft.com/office/drawing/2014/main" id="{3D8E514C-F7CB-4BBC-A8D5-17243B1CFF8C}"/>
              </a:ext>
            </a:extLst>
          </p:cNvPr>
          <p:cNvPicPr>
            <a:picLocks noChangeAspect="1"/>
          </p:cNvPicPr>
          <p:nvPr/>
        </p:nvPicPr>
        <p:blipFill>
          <a:blip r:embed="rId3"/>
          <a:stretch>
            <a:fillRect/>
          </a:stretch>
        </p:blipFill>
        <p:spPr>
          <a:xfrm>
            <a:off x="9761371" y="2203784"/>
            <a:ext cx="2314575" cy="4114800"/>
          </a:xfrm>
          <a:prstGeom prst="rect">
            <a:avLst/>
          </a:prstGeom>
        </p:spPr>
      </p:pic>
      <p:pic>
        <p:nvPicPr>
          <p:cNvPr id="5" name="Picture 5" descr="Screenshot of a measurement from PhET waves app. Ruler tool gives the wavelength. Timer gives the period, thus the frequency">
            <a:extLst>
              <a:ext uri="{FF2B5EF4-FFF2-40B4-BE49-F238E27FC236}">
                <a16:creationId xmlns:a16="http://schemas.microsoft.com/office/drawing/2014/main" id="{480BCA4E-A24C-4521-A29A-96250D085979}"/>
              </a:ext>
            </a:extLst>
          </p:cNvPr>
          <p:cNvPicPr>
            <a:picLocks noChangeAspect="1"/>
          </p:cNvPicPr>
          <p:nvPr/>
        </p:nvPicPr>
        <p:blipFill>
          <a:blip r:embed="rId4"/>
          <a:stretch>
            <a:fillRect/>
          </a:stretch>
        </p:blipFill>
        <p:spPr>
          <a:xfrm>
            <a:off x="1706479" y="3766394"/>
            <a:ext cx="3755857" cy="2864502"/>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5D7C54D1-20FF-4925-87D9-7C9CEA3D39C2}"/>
                  </a:ext>
                </a:extLst>
              </p14:cNvPr>
              <p14:cNvContentPartPr/>
              <p14:nvPr/>
            </p14:nvContentPartPr>
            <p14:xfrm>
              <a:off x="10355779" y="1724115"/>
              <a:ext cx="942975" cy="1066800"/>
            </p14:xfrm>
          </p:contentPart>
        </mc:Choice>
        <mc:Fallback xmlns="">
          <p:pic>
            <p:nvPicPr>
              <p:cNvPr id="8" name="Ink 7">
                <a:extLst>
                  <a:ext uri="{FF2B5EF4-FFF2-40B4-BE49-F238E27FC236}">
                    <a16:creationId xmlns:a16="http://schemas.microsoft.com/office/drawing/2014/main" id="{5D7C54D1-20FF-4925-87D9-7C9CEA3D39C2}"/>
                  </a:ext>
                </a:extLst>
              </p:cNvPr>
              <p:cNvPicPr/>
              <p:nvPr/>
            </p:nvPicPr>
            <p:blipFill>
              <a:blip r:embed="rId6"/>
              <a:stretch>
                <a:fillRect/>
              </a:stretch>
            </p:blipFill>
            <p:spPr>
              <a:xfrm>
                <a:off x="10337824" y="1706431"/>
                <a:ext cx="978525" cy="110252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B3C96228-BB1A-4ABA-B01B-EB224D2286EC}"/>
                  </a:ext>
                </a:extLst>
              </p14:cNvPr>
              <p14:cNvContentPartPr/>
              <p14:nvPr/>
            </p14:nvContentPartPr>
            <p14:xfrm>
              <a:off x="9585284" y="2077208"/>
              <a:ext cx="914400" cy="781050"/>
            </p14:xfrm>
          </p:contentPart>
        </mc:Choice>
        <mc:Fallback xmlns="">
          <p:pic>
            <p:nvPicPr>
              <p:cNvPr id="9" name="Ink 8">
                <a:extLst>
                  <a:ext uri="{FF2B5EF4-FFF2-40B4-BE49-F238E27FC236}">
                    <a16:creationId xmlns:a16="http://schemas.microsoft.com/office/drawing/2014/main" id="{B3C96228-BB1A-4ABA-B01B-EB224D2286EC}"/>
                  </a:ext>
                </a:extLst>
              </p:cNvPr>
              <p:cNvPicPr/>
              <p:nvPr/>
            </p:nvPicPr>
            <p:blipFill>
              <a:blip r:embed="rId8"/>
              <a:stretch>
                <a:fillRect/>
              </a:stretch>
            </p:blipFill>
            <p:spPr>
              <a:xfrm>
                <a:off x="9567277" y="2059580"/>
                <a:ext cx="950054" cy="81666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D6157E8D-56C6-4AE6-9472-443C9FD384FA}"/>
                  </a:ext>
                </a:extLst>
              </p14:cNvPr>
              <p14:cNvContentPartPr/>
              <p14:nvPr/>
            </p14:nvContentPartPr>
            <p14:xfrm>
              <a:off x="10637238" y="4300869"/>
              <a:ext cx="552450" cy="695325"/>
            </p14:xfrm>
          </p:contentPart>
        </mc:Choice>
        <mc:Fallback xmlns="">
          <p:pic>
            <p:nvPicPr>
              <p:cNvPr id="10" name="Ink 9">
                <a:extLst>
                  <a:ext uri="{FF2B5EF4-FFF2-40B4-BE49-F238E27FC236}">
                    <a16:creationId xmlns:a16="http://schemas.microsoft.com/office/drawing/2014/main" id="{D6157E8D-56C6-4AE6-9472-443C9FD384FA}"/>
                  </a:ext>
                </a:extLst>
              </p:cNvPr>
              <p:cNvPicPr/>
              <p:nvPr/>
            </p:nvPicPr>
            <p:blipFill>
              <a:blip r:embed="rId10"/>
              <a:stretch>
                <a:fillRect/>
              </a:stretch>
            </p:blipFill>
            <p:spPr>
              <a:xfrm>
                <a:off x="10619266" y="4283179"/>
                <a:ext cx="588034" cy="73106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7092D8A8-5FFD-45AE-9D4B-121D6DAC72A7}"/>
                  </a:ext>
                </a:extLst>
              </p14:cNvPr>
              <p14:cNvContentPartPr/>
              <p14:nvPr/>
            </p14:nvContentPartPr>
            <p14:xfrm>
              <a:off x="10507578" y="3097703"/>
              <a:ext cx="781050" cy="38100"/>
            </p14:xfrm>
          </p:contentPart>
        </mc:Choice>
        <mc:Fallback xmlns="">
          <p:pic>
            <p:nvPicPr>
              <p:cNvPr id="13" name="Ink 12">
                <a:extLst>
                  <a:ext uri="{FF2B5EF4-FFF2-40B4-BE49-F238E27FC236}">
                    <a16:creationId xmlns:a16="http://schemas.microsoft.com/office/drawing/2014/main" id="{7092D8A8-5FFD-45AE-9D4B-121D6DAC72A7}"/>
                  </a:ext>
                </a:extLst>
              </p:cNvPr>
              <p:cNvPicPr/>
              <p:nvPr/>
            </p:nvPicPr>
            <p:blipFill>
              <a:blip r:embed="rId12"/>
              <a:stretch>
                <a:fillRect/>
              </a:stretch>
            </p:blipFill>
            <p:spPr>
              <a:xfrm>
                <a:off x="10489590" y="3081469"/>
                <a:ext cx="816667" cy="7089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54E29ACA-0AEF-43C0-BB0C-CD29EEEF3355}"/>
                  </a:ext>
                </a:extLst>
              </p14:cNvPr>
              <p14:cNvContentPartPr/>
              <p14:nvPr/>
            </p14:nvContentPartPr>
            <p14:xfrm>
              <a:off x="10617867" y="3913883"/>
              <a:ext cx="561975" cy="19050"/>
            </p14:xfrm>
          </p:contentPart>
        </mc:Choice>
        <mc:Fallback xmlns="">
          <p:pic>
            <p:nvPicPr>
              <p:cNvPr id="14" name="Ink 13">
                <a:extLst>
                  <a:ext uri="{FF2B5EF4-FFF2-40B4-BE49-F238E27FC236}">
                    <a16:creationId xmlns:a16="http://schemas.microsoft.com/office/drawing/2014/main" id="{54E29ACA-0AEF-43C0-BB0C-CD29EEEF3355}"/>
                  </a:ext>
                </a:extLst>
              </p:cNvPr>
              <p:cNvPicPr/>
              <p:nvPr/>
            </p:nvPicPr>
            <p:blipFill>
              <a:blip r:embed="rId14"/>
              <a:stretch>
                <a:fillRect/>
              </a:stretch>
            </p:blipFill>
            <p:spPr>
              <a:xfrm>
                <a:off x="10599947" y="3894436"/>
                <a:ext cx="597457" cy="58341"/>
              </a:xfrm>
              <a:prstGeom prst="rect">
                <a:avLst/>
              </a:prstGeom>
            </p:spPr>
          </p:pic>
        </mc:Fallback>
      </mc:AlternateContent>
      <p:sp>
        <p:nvSpPr>
          <p:cNvPr id="15" name="TextBox 14">
            <a:extLst>
              <a:ext uri="{FF2B5EF4-FFF2-40B4-BE49-F238E27FC236}">
                <a16:creationId xmlns:a16="http://schemas.microsoft.com/office/drawing/2014/main" id="{3C4818C5-5EE5-4BEF-84FA-7D9AA6646056}"/>
              </a:ext>
            </a:extLst>
          </p:cNvPr>
          <p:cNvSpPr txBox="1"/>
          <p:nvPr/>
        </p:nvSpPr>
        <p:spPr>
          <a:xfrm>
            <a:off x="10446920" y="1032209"/>
            <a:ext cx="9384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Ruler</a:t>
            </a:r>
          </a:p>
        </p:txBody>
      </p:sp>
      <p:sp>
        <p:nvSpPr>
          <p:cNvPr id="18" name="TextBox 17">
            <a:extLst>
              <a:ext uri="{FF2B5EF4-FFF2-40B4-BE49-F238E27FC236}">
                <a16:creationId xmlns:a16="http://schemas.microsoft.com/office/drawing/2014/main" id="{EACEA25D-4B91-48FE-9A59-C2F0F977AC21}"/>
              </a:ext>
            </a:extLst>
          </p:cNvPr>
          <p:cNvSpPr txBox="1"/>
          <p:nvPr/>
        </p:nvSpPr>
        <p:spPr>
          <a:xfrm>
            <a:off x="7842584" y="4824663"/>
            <a:ext cx="16503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Sound option</a:t>
            </a:r>
          </a:p>
        </p:txBody>
      </p:sp>
      <p:sp>
        <p:nvSpPr>
          <p:cNvPr id="20" name="TextBox 19">
            <a:extLst>
              <a:ext uri="{FF2B5EF4-FFF2-40B4-BE49-F238E27FC236}">
                <a16:creationId xmlns:a16="http://schemas.microsoft.com/office/drawing/2014/main" id="{524C8E60-86E8-4E58-9FAD-35F867FD38BC}"/>
              </a:ext>
            </a:extLst>
          </p:cNvPr>
          <p:cNvSpPr txBox="1"/>
          <p:nvPr/>
        </p:nvSpPr>
        <p:spPr>
          <a:xfrm>
            <a:off x="10542169" y="1889459"/>
            <a:ext cx="2061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Timer</a:t>
            </a:r>
          </a:p>
        </p:txBody>
      </p:sp>
      <p:cxnSp>
        <p:nvCxnSpPr>
          <p:cNvPr id="21" name="Straight Arrow Connector 20">
            <a:extLst>
              <a:ext uri="{FF2B5EF4-FFF2-40B4-BE49-F238E27FC236}">
                <a16:creationId xmlns:a16="http://schemas.microsoft.com/office/drawing/2014/main" id="{ADC2BDBE-091C-4F11-8289-20D3792069BF}"/>
              </a:ext>
            </a:extLst>
          </p:cNvPr>
          <p:cNvCxnSpPr/>
          <p:nvPr/>
        </p:nvCxnSpPr>
        <p:spPr>
          <a:xfrm flipV="1">
            <a:off x="9183102" y="4583030"/>
            <a:ext cx="1405690" cy="4892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BA364103-EBF5-4B11-9B44-75436D70F91A}"/>
              </a:ext>
            </a:extLst>
          </p:cNvPr>
          <p:cNvCxnSpPr/>
          <p:nvPr/>
        </p:nvCxnSpPr>
        <p:spPr>
          <a:xfrm flipH="1">
            <a:off x="10049877" y="1144504"/>
            <a:ext cx="459205" cy="77403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5488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B376-AECD-400A-A6CF-45C0AF77348B}"/>
              </a:ext>
            </a:extLst>
          </p:cNvPr>
          <p:cNvSpPr>
            <a:spLocks noGrp="1"/>
          </p:cNvSpPr>
          <p:nvPr>
            <p:ph type="title"/>
          </p:nvPr>
        </p:nvSpPr>
        <p:spPr>
          <a:xfrm>
            <a:off x="297215" y="690"/>
            <a:ext cx="11006889" cy="1345615"/>
          </a:xfrm>
        </p:spPr>
        <p:txBody>
          <a:bodyPr/>
          <a:lstStyle/>
          <a:p>
            <a:r>
              <a:rPr lang="en-US" dirty="0">
                <a:cs typeface="Calibri Light"/>
              </a:rPr>
              <a:t>ACTIVITY ON WAVE PROPERTIES OF SOUND</a:t>
            </a:r>
            <a:endParaRPr lang="en-US" dirty="0"/>
          </a:p>
        </p:txBody>
      </p:sp>
      <p:sp>
        <p:nvSpPr>
          <p:cNvPr id="3" name="TextBox 2">
            <a:extLst>
              <a:ext uri="{FF2B5EF4-FFF2-40B4-BE49-F238E27FC236}">
                <a16:creationId xmlns:a16="http://schemas.microsoft.com/office/drawing/2014/main" id="{C7E28ED9-607B-4342-9865-959AF122335F}"/>
              </a:ext>
            </a:extLst>
          </p:cNvPr>
          <p:cNvSpPr txBox="1"/>
          <p:nvPr/>
        </p:nvSpPr>
        <p:spPr>
          <a:xfrm>
            <a:off x="130168" y="1116234"/>
            <a:ext cx="9831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Open the link </a:t>
            </a:r>
            <a:r>
              <a:rPr lang="en-US" dirty="0">
                <a:ea typeface="+mn-lt"/>
                <a:cs typeface="+mn-lt"/>
                <a:hlinkClick r:id="rId2"/>
              </a:rPr>
              <a:t>https://phet.colorado.edu/en/simulations/wave-interference</a:t>
            </a:r>
            <a:r>
              <a:rPr lang="en-US" dirty="0">
                <a:ea typeface="+mn-lt"/>
                <a:cs typeface="+mn-lt"/>
              </a:rPr>
              <a:t> and click on the app</a:t>
            </a:r>
          </a:p>
        </p:txBody>
      </p:sp>
      <p:pic>
        <p:nvPicPr>
          <p:cNvPr id="5" name="Picture 5" descr="Screenshot of a measurement from PhET waves app. Ruler tool gives the wavelength. Timer gives the period, thus the frequency">
            <a:extLst>
              <a:ext uri="{FF2B5EF4-FFF2-40B4-BE49-F238E27FC236}">
                <a16:creationId xmlns:a16="http://schemas.microsoft.com/office/drawing/2014/main" id="{480BCA4E-A24C-4521-A29A-96250D085979}"/>
              </a:ext>
            </a:extLst>
          </p:cNvPr>
          <p:cNvPicPr>
            <a:picLocks noChangeAspect="1"/>
          </p:cNvPicPr>
          <p:nvPr/>
        </p:nvPicPr>
        <p:blipFill>
          <a:blip r:embed="rId3"/>
          <a:stretch>
            <a:fillRect/>
          </a:stretch>
        </p:blipFill>
        <p:spPr>
          <a:xfrm>
            <a:off x="8216610" y="1612916"/>
            <a:ext cx="3755857" cy="2864502"/>
          </a:xfrm>
          <a:prstGeom prst="rect">
            <a:avLst/>
          </a:prstGeom>
        </p:spPr>
      </p:pic>
      <p:graphicFrame>
        <p:nvGraphicFramePr>
          <p:cNvPr id="6" name="Table 6">
            <a:extLst>
              <a:ext uri="{FF2B5EF4-FFF2-40B4-BE49-F238E27FC236}">
                <a16:creationId xmlns:a16="http://schemas.microsoft.com/office/drawing/2014/main" id="{051C03B4-2BF6-4D13-A4FB-B514EE450A8D}"/>
              </a:ext>
            </a:extLst>
          </p:cNvPr>
          <p:cNvGraphicFramePr>
            <a:graphicFrameLocks noGrp="1"/>
          </p:cNvGraphicFramePr>
          <p:nvPr>
            <p:extLst>
              <p:ext uri="{D42A27DB-BD31-4B8C-83A1-F6EECF244321}">
                <p14:modId xmlns:p14="http://schemas.microsoft.com/office/powerpoint/2010/main" val="3023686885"/>
              </p:ext>
            </p:extLst>
          </p:nvPr>
        </p:nvGraphicFramePr>
        <p:xfrm>
          <a:off x="124239" y="1913282"/>
          <a:ext cx="8249455" cy="3840480"/>
        </p:xfrm>
        <a:graphic>
          <a:graphicData uri="http://schemas.openxmlformats.org/drawingml/2006/table">
            <a:tbl>
              <a:tblPr firstRow="1" bandRow="1">
                <a:tableStyleId>{5C22544A-7EE6-4342-B048-85BDC9FD1C3A}</a:tableStyleId>
              </a:tblPr>
              <a:tblGrid>
                <a:gridCol w="1225826">
                  <a:extLst>
                    <a:ext uri="{9D8B030D-6E8A-4147-A177-3AD203B41FA5}">
                      <a16:colId xmlns:a16="http://schemas.microsoft.com/office/drawing/2014/main" val="1153538906"/>
                    </a:ext>
                  </a:extLst>
                </a:gridCol>
                <a:gridCol w="1151282">
                  <a:extLst>
                    <a:ext uri="{9D8B030D-6E8A-4147-A177-3AD203B41FA5}">
                      <a16:colId xmlns:a16="http://schemas.microsoft.com/office/drawing/2014/main" val="1390927133"/>
                    </a:ext>
                  </a:extLst>
                </a:gridCol>
                <a:gridCol w="819974">
                  <a:extLst>
                    <a:ext uri="{9D8B030D-6E8A-4147-A177-3AD203B41FA5}">
                      <a16:colId xmlns:a16="http://schemas.microsoft.com/office/drawing/2014/main" val="664850839"/>
                    </a:ext>
                  </a:extLst>
                </a:gridCol>
                <a:gridCol w="1234107">
                  <a:extLst>
                    <a:ext uri="{9D8B030D-6E8A-4147-A177-3AD203B41FA5}">
                      <a16:colId xmlns:a16="http://schemas.microsoft.com/office/drawing/2014/main" val="3774954363"/>
                    </a:ext>
                  </a:extLst>
                </a:gridCol>
                <a:gridCol w="1358334">
                  <a:extLst>
                    <a:ext uri="{9D8B030D-6E8A-4147-A177-3AD203B41FA5}">
                      <a16:colId xmlns:a16="http://schemas.microsoft.com/office/drawing/2014/main" val="1251172152"/>
                    </a:ext>
                  </a:extLst>
                </a:gridCol>
                <a:gridCol w="993913">
                  <a:extLst>
                    <a:ext uri="{9D8B030D-6E8A-4147-A177-3AD203B41FA5}">
                      <a16:colId xmlns:a16="http://schemas.microsoft.com/office/drawing/2014/main" val="1061701198"/>
                    </a:ext>
                  </a:extLst>
                </a:gridCol>
                <a:gridCol w="1466019">
                  <a:extLst>
                    <a:ext uri="{9D8B030D-6E8A-4147-A177-3AD203B41FA5}">
                      <a16:colId xmlns:a16="http://schemas.microsoft.com/office/drawing/2014/main" val="4287821970"/>
                    </a:ext>
                  </a:extLst>
                </a:gridCol>
              </a:tblGrid>
              <a:tr h="370840">
                <a:tc>
                  <a:txBody>
                    <a:bodyPr/>
                    <a:lstStyle/>
                    <a:p>
                      <a:r>
                        <a:rPr lang="en-US" dirty="0"/>
                        <a:t>Type</a:t>
                      </a:r>
                    </a:p>
                  </a:txBody>
                  <a:tcPr/>
                </a:tc>
                <a:tc>
                  <a:txBody>
                    <a:bodyPr/>
                    <a:lstStyle/>
                    <a:p>
                      <a:r>
                        <a:rPr lang="en-US" dirty="0"/>
                        <a:t>Time for 10  waves</a:t>
                      </a:r>
                    </a:p>
                  </a:txBody>
                  <a:tcPr/>
                </a:tc>
                <a:tc>
                  <a:txBody>
                    <a:bodyPr/>
                    <a:lstStyle/>
                    <a:p>
                      <a:r>
                        <a:rPr lang="en-US" dirty="0"/>
                        <a:t>Period</a:t>
                      </a:r>
                    </a:p>
                  </a:txBody>
                  <a:tcPr/>
                </a:tc>
                <a:tc>
                  <a:txBody>
                    <a:bodyPr/>
                    <a:lstStyle/>
                    <a:p>
                      <a:r>
                        <a:rPr lang="en-US" dirty="0"/>
                        <a:t>Frequency</a:t>
                      </a:r>
                    </a:p>
                  </a:txBody>
                  <a:tcPr/>
                </a:tc>
                <a:tc>
                  <a:txBody>
                    <a:bodyPr/>
                    <a:lstStyle/>
                    <a:p>
                      <a:r>
                        <a:rPr lang="en-US" dirty="0"/>
                        <a:t>Wavelength</a:t>
                      </a:r>
                    </a:p>
                  </a:txBody>
                  <a:tcPr/>
                </a:tc>
                <a:tc>
                  <a:txBody>
                    <a:bodyPr/>
                    <a:lstStyle/>
                    <a:p>
                      <a:r>
                        <a:rPr lang="en-US" dirty="0"/>
                        <a:t>Speed</a:t>
                      </a:r>
                    </a:p>
                  </a:txBody>
                  <a:tcPr/>
                </a:tc>
                <a:tc>
                  <a:txBody>
                    <a:bodyPr/>
                    <a:lstStyle/>
                    <a:p>
                      <a:r>
                        <a:rPr lang="en-US" dirty="0"/>
                        <a:t>Temperature</a:t>
                      </a:r>
                    </a:p>
                  </a:txBody>
                  <a:tcPr/>
                </a:tc>
                <a:extLst>
                  <a:ext uri="{0D108BD9-81ED-4DB2-BD59-A6C34878D82A}">
                    <a16:rowId xmlns:a16="http://schemas.microsoft.com/office/drawing/2014/main" val="3741224568"/>
                  </a:ext>
                </a:extLst>
              </a:tr>
              <a:tr h="370840">
                <a:tc>
                  <a:txBody>
                    <a:bodyPr/>
                    <a:lstStyle/>
                    <a:p>
                      <a:r>
                        <a:rPr lang="en-US" dirty="0"/>
                        <a:t>Frequency minimum</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62637591"/>
                  </a:ext>
                </a:extLst>
              </a:tr>
              <a:tr h="370840">
                <a:tc>
                  <a:txBody>
                    <a:bodyPr/>
                    <a:lstStyle/>
                    <a:p>
                      <a:r>
                        <a:rPr lang="en-US" dirty="0"/>
                        <a:t>Frequency</a:t>
                      </a:r>
                    </a:p>
                    <a:p>
                      <a:pPr lvl="0">
                        <a:buNone/>
                      </a:pPr>
                      <a:r>
                        <a:rPr lang="en-US" dirty="0"/>
                        <a:t>middle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16769054"/>
                  </a:ext>
                </a:extLst>
              </a:tr>
              <a:tr h="370840">
                <a:tc>
                  <a:txBody>
                    <a:bodyPr/>
                    <a:lstStyle/>
                    <a:p>
                      <a:r>
                        <a:rPr lang="en-US" dirty="0"/>
                        <a:t>Frequency</a:t>
                      </a:r>
                    </a:p>
                    <a:p>
                      <a:pPr lvl="0">
                        <a:buNone/>
                      </a:pPr>
                      <a:r>
                        <a:rPr lang="en-US" dirty="0"/>
                        <a:t>middle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40468211"/>
                  </a:ext>
                </a:extLst>
              </a:tr>
              <a:tr h="370840">
                <a:tc>
                  <a:txBody>
                    <a:bodyPr/>
                    <a:lstStyle/>
                    <a:p>
                      <a:r>
                        <a:rPr lang="en-US" dirty="0"/>
                        <a:t>Frequency </a:t>
                      </a:r>
                    </a:p>
                    <a:p>
                      <a:pPr lvl="0">
                        <a:buNone/>
                      </a:pPr>
                      <a:r>
                        <a:rPr lang="en-US" dirty="0"/>
                        <a:t>maximum</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08045647"/>
                  </a:ext>
                </a:extLst>
              </a:tr>
              <a:tr h="370840">
                <a:tc>
                  <a:txBody>
                    <a:bodyPr/>
                    <a:lstStyle/>
                    <a:p>
                      <a:r>
                        <a:rPr lang="en-US" dirty="0"/>
                        <a:t>Frequency </a:t>
                      </a:r>
                    </a:p>
                    <a:p>
                      <a:pPr lvl="0">
                        <a:buNone/>
                      </a:pPr>
                      <a:r>
                        <a:rPr lang="en-US" dirty="0"/>
                        <a:t>maximum</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9164924"/>
                  </a:ext>
                </a:extLst>
              </a:tr>
            </a:tbl>
          </a:graphicData>
        </a:graphic>
      </p:graphicFrame>
    </p:spTree>
    <p:extLst>
      <p:ext uri="{BB962C8B-B14F-4D97-AF65-F5344CB8AC3E}">
        <p14:creationId xmlns:p14="http://schemas.microsoft.com/office/powerpoint/2010/main" val="200723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B376-AECD-400A-A6CF-45C0AF77348B}"/>
              </a:ext>
            </a:extLst>
          </p:cNvPr>
          <p:cNvSpPr>
            <a:spLocks noGrp="1"/>
          </p:cNvSpPr>
          <p:nvPr>
            <p:ph type="title"/>
          </p:nvPr>
        </p:nvSpPr>
        <p:spPr>
          <a:xfrm>
            <a:off x="297215" y="690"/>
            <a:ext cx="11006889" cy="1345615"/>
          </a:xfrm>
        </p:spPr>
        <p:txBody>
          <a:bodyPr/>
          <a:lstStyle/>
          <a:p>
            <a:r>
              <a:rPr lang="en-US" dirty="0">
                <a:cs typeface="Calibri Light"/>
              </a:rPr>
              <a:t>ACTIVITY ON INTERFERENCES</a:t>
            </a:r>
            <a:endParaRPr lang="en-US" dirty="0"/>
          </a:p>
        </p:txBody>
      </p:sp>
      <p:sp>
        <p:nvSpPr>
          <p:cNvPr id="3" name="TextBox 2">
            <a:extLst>
              <a:ext uri="{FF2B5EF4-FFF2-40B4-BE49-F238E27FC236}">
                <a16:creationId xmlns:a16="http://schemas.microsoft.com/office/drawing/2014/main" id="{C7E28ED9-607B-4342-9865-959AF122335F}"/>
              </a:ext>
            </a:extLst>
          </p:cNvPr>
          <p:cNvSpPr txBox="1"/>
          <p:nvPr/>
        </p:nvSpPr>
        <p:spPr>
          <a:xfrm>
            <a:off x="130168" y="1116234"/>
            <a:ext cx="9831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Open the link </a:t>
            </a:r>
            <a:r>
              <a:rPr lang="en-US" dirty="0">
                <a:ea typeface="+mn-lt"/>
                <a:cs typeface="+mn-lt"/>
                <a:hlinkClick r:id="rId2"/>
              </a:rPr>
              <a:t>https://phet.colorado.edu/en/simulations/wave-interference</a:t>
            </a:r>
            <a:r>
              <a:rPr lang="en-US" dirty="0">
                <a:ea typeface="+mn-lt"/>
                <a:cs typeface="+mn-lt"/>
              </a:rPr>
              <a:t> and click on the app</a:t>
            </a:r>
          </a:p>
        </p:txBody>
      </p:sp>
      <p:pic>
        <p:nvPicPr>
          <p:cNvPr id="5" name="Picture 5" descr="Screenshot of a measurement from PhET waves app. Ruler tool gives the wavelength. Timer gives the period, thus the frequency">
            <a:extLst>
              <a:ext uri="{FF2B5EF4-FFF2-40B4-BE49-F238E27FC236}">
                <a16:creationId xmlns:a16="http://schemas.microsoft.com/office/drawing/2014/main" id="{480BCA4E-A24C-4521-A29A-96250D085979}"/>
              </a:ext>
            </a:extLst>
          </p:cNvPr>
          <p:cNvPicPr>
            <a:picLocks noChangeAspect="1"/>
          </p:cNvPicPr>
          <p:nvPr/>
        </p:nvPicPr>
        <p:blipFill>
          <a:blip r:embed="rId3"/>
          <a:stretch>
            <a:fillRect/>
          </a:stretch>
        </p:blipFill>
        <p:spPr>
          <a:xfrm>
            <a:off x="8216610" y="1612916"/>
            <a:ext cx="3755857" cy="2864502"/>
          </a:xfrm>
          <a:prstGeom prst="rect">
            <a:avLst/>
          </a:prstGeom>
        </p:spPr>
      </p:pic>
      <p:graphicFrame>
        <p:nvGraphicFramePr>
          <p:cNvPr id="6" name="Table 6">
            <a:extLst>
              <a:ext uri="{FF2B5EF4-FFF2-40B4-BE49-F238E27FC236}">
                <a16:creationId xmlns:a16="http://schemas.microsoft.com/office/drawing/2014/main" id="{051C03B4-2BF6-4D13-A4FB-B514EE450A8D}"/>
              </a:ext>
            </a:extLst>
          </p:cNvPr>
          <p:cNvGraphicFramePr>
            <a:graphicFrameLocks noGrp="1"/>
          </p:cNvGraphicFramePr>
          <p:nvPr/>
        </p:nvGraphicFramePr>
        <p:xfrm>
          <a:off x="124239" y="1913282"/>
          <a:ext cx="8249455" cy="3840480"/>
        </p:xfrm>
        <a:graphic>
          <a:graphicData uri="http://schemas.openxmlformats.org/drawingml/2006/table">
            <a:tbl>
              <a:tblPr firstRow="1" bandRow="1">
                <a:tableStyleId>{5C22544A-7EE6-4342-B048-85BDC9FD1C3A}</a:tableStyleId>
              </a:tblPr>
              <a:tblGrid>
                <a:gridCol w="1225826">
                  <a:extLst>
                    <a:ext uri="{9D8B030D-6E8A-4147-A177-3AD203B41FA5}">
                      <a16:colId xmlns:a16="http://schemas.microsoft.com/office/drawing/2014/main" val="1153538906"/>
                    </a:ext>
                  </a:extLst>
                </a:gridCol>
                <a:gridCol w="1151282">
                  <a:extLst>
                    <a:ext uri="{9D8B030D-6E8A-4147-A177-3AD203B41FA5}">
                      <a16:colId xmlns:a16="http://schemas.microsoft.com/office/drawing/2014/main" val="1390927133"/>
                    </a:ext>
                  </a:extLst>
                </a:gridCol>
                <a:gridCol w="819974">
                  <a:extLst>
                    <a:ext uri="{9D8B030D-6E8A-4147-A177-3AD203B41FA5}">
                      <a16:colId xmlns:a16="http://schemas.microsoft.com/office/drawing/2014/main" val="664850839"/>
                    </a:ext>
                  </a:extLst>
                </a:gridCol>
                <a:gridCol w="1234107">
                  <a:extLst>
                    <a:ext uri="{9D8B030D-6E8A-4147-A177-3AD203B41FA5}">
                      <a16:colId xmlns:a16="http://schemas.microsoft.com/office/drawing/2014/main" val="3774954363"/>
                    </a:ext>
                  </a:extLst>
                </a:gridCol>
                <a:gridCol w="1358334">
                  <a:extLst>
                    <a:ext uri="{9D8B030D-6E8A-4147-A177-3AD203B41FA5}">
                      <a16:colId xmlns:a16="http://schemas.microsoft.com/office/drawing/2014/main" val="1251172152"/>
                    </a:ext>
                  </a:extLst>
                </a:gridCol>
                <a:gridCol w="993913">
                  <a:extLst>
                    <a:ext uri="{9D8B030D-6E8A-4147-A177-3AD203B41FA5}">
                      <a16:colId xmlns:a16="http://schemas.microsoft.com/office/drawing/2014/main" val="1061701198"/>
                    </a:ext>
                  </a:extLst>
                </a:gridCol>
                <a:gridCol w="1466019">
                  <a:extLst>
                    <a:ext uri="{9D8B030D-6E8A-4147-A177-3AD203B41FA5}">
                      <a16:colId xmlns:a16="http://schemas.microsoft.com/office/drawing/2014/main" val="4287821970"/>
                    </a:ext>
                  </a:extLst>
                </a:gridCol>
              </a:tblGrid>
              <a:tr h="370840">
                <a:tc>
                  <a:txBody>
                    <a:bodyPr/>
                    <a:lstStyle/>
                    <a:p>
                      <a:r>
                        <a:rPr lang="en-US" dirty="0"/>
                        <a:t>Type</a:t>
                      </a:r>
                    </a:p>
                  </a:txBody>
                  <a:tcPr/>
                </a:tc>
                <a:tc>
                  <a:txBody>
                    <a:bodyPr/>
                    <a:lstStyle/>
                    <a:p>
                      <a:r>
                        <a:rPr lang="en-US" dirty="0"/>
                        <a:t>Time for 10  waves</a:t>
                      </a:r>
                    </a:p>
                  </a:txBody>
                  <a:tcPr/>
                </a:tc>
                <a:tc>
                  <a:txBody>
                    <a:bodyPr/>
                    <a:lstStyle/>
                    <a:p>
                      <a:r>
                        <a:rPr lang="en-US" dirty="0"/>
                        <a:t>Period</a:t>
                      </a:r>
                    </a:p>
                  </a:txBody>
                  <a:tcPr/>
                </a:tc>
                <a:tc>
                  <a:txBody>
                    <a:bodyPr/>
                    <a:lstStyle/>
                    <a:p>
                      <a:r>
                        <a:rPr lang="en-US" dirty="0"/>
                        <a:t>Frequency</a:t>
                      </a:r>
                    </a:p>
                  </a:txBody>
                  <a:tcPr/>
                </a:tc>
                <a:tc>
                  <a:txBody>
                    <a:bodyPr/>
                    <a:lstStyle/>
                    <a:p>
                      <a:r>
                        <a:rPr lang="en-US" dirty="0"/>
                        <a:t>Wavelength</a:t>
                      </a:r>
                    </a:p>
                  </a:txBody>
                  <a:tcPr/>
                </a:tc>
                <a:tc>
                  <a:txBody>
                    <a:bodyPr/>
                    <a:lstStyle/>
                    <a:p>
                      <a:r>
                        <a:rPr lang="en-US" dirty="0"/>
                        <a:t>Speed</a:t>
                      </a:r>
                    </a:p>
                  </a:txBody>
                  <a:tcPr/>
                </a:tc>
                <a:tc>
                  <a:txBody>
                    <a:bodyPr/>
                    <a:lstStyle/>
                    <a:p>
                      <a:r>
                        <a:rPr lang="en-US" dirty="0"/>
                        <a:t>Temperature</a:t>
                      </a:r>
                    </a:p>
                  </a:txBody>
                  <a:tcPr/>
                </a:tc>
                <a:extLst>
                  <a:ext uri="{0D108BD9-81ED-4DB2-BD59-A6C34878D82A}">
                    <a16:rowId xmlns:a16="http://schemas.microsoft.com/office/drawing/2014/main" val="3741224568"/>
                  </a:ext>
                </a:extLst>
              </a:tr>
              <a:tr h="370840">
                <a:tc>
                  <a:txBody>
                    <a:bodyPr/>
                    <a:lstStyle/>
                    <a:p>
                      <a:r>
                        <a:rPr lang="en-US" dirty="0"/>
                        <a:t>Frequency minimum</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62637591"/>
                  </a:ext>
                </a:extLst>
              </a:tr>
              <a:tr h="370840">
                <a:tc>
                  <a:txBody>
                    <a:bodyPr/>
                    <a:lstStyle/>
                    <a:p>
                      <a:r>
                        <a:rPr lang="en-US" dirty="0"/>
                        <a:t>Frequency</a:t>
                      </a:r>
                    </a:p>
                    <a:p>
                      <a:pPr lvl="0">
                        <a:buNone/>
                      </a:pPr>
                      <a:r>
                        <a:rPr lang="en-US" dirty="0"/>
                        <a:t>middle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16769054"/>
                  </a:ext>
                </a:extLst>
              </a:tr>
              <a:tr h="370840">
                <a:tc>
                  <a:txBody>
                    <a:bodyPr/>
                    <a:lstStyle/>
                    <a:p>
                      <a:r>
                        <a:rPr lang="en-US" dirty="0"/>
                        <a:t>Frequency</a:t>
                      </a:r>
                    </a:p>
                    <a:p>
                      <a:pPr lvl="0">
                        <a:buNone/>
                      </a:pPr>
                      <a:r>
                        <a:rPr lang="en-US" dirty="0"/>
                        <a:t>middle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40468211"/>
                  </a:ext>
                </a:extLst>
              </a:tr>
              <a:tr h="370840">
                <a:tc>
                  <a:txBody>
                    <a:bodyPr/>
                    <a:lstStyle/>
                    <a:p>
                      <a:r>
                        <a:rPr lang="en-US" dirty="0"/>
                        <a:t>Frequency </a:t>
                      </a:r>
                    </a:p>
                    <a:p>
                      <a:pPr lvl="0">
                        <a:buNone/>
                      </a:pPr>
                      <a:r>
                        <a:rPr lang="en-US" dirty="0"/>
                        <a:t>maximum</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08045647"/>
                  </a:ext>
                </a:extLst>
              </a:tr>
              <a:tr h="370840">
                <a:tc>
                  <a:txBody>
                    <a:bodyPr/>
                    <a:lstStyle/>
                    <a:p>
                      <a:r>
                        <a:rPr lang="en-US" dirty="0"/>
                        <a:t>Frequency </a:t>
                      </a:r>
                    </a:p>
                    <a:p>
                      <a:pPr lvl="0">
                        <a:buNone/>
                      </a:pPr>
                      <a:r>
                        <a:rPr lang="en-US" dirty="0"/>
                        <a:t>maximum</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9164924"/>
                  </a:ext>
                </a:extLst>
              </a:tr>
            </a:tbl>
          </a:graphicData>
        </a:graphic>
      </p:graphicFrame>
    </p:spTree>
    <p:extLst>
      <p:ext uri="{BB962C8B-B14F-4D97-AF65-F5344CB8AC3E}">
        <p14:creationId xmlns:p14="http://schemas.microsoft.com/office/powerpoint/2010/main" val="260630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FFD8-77A7-4E06-88AF-60D939514BA4}"/>
              </a:ext>
            </a:extLst>
          </p:cNvPr>
          <p:cNvSpPr>
            <a:spLocks noGrp="1"/>
          </p:cNvSpPr>
          <p:nvPr>
            <p:ph type="title"/>
          </p:nvPr>
        </p:nvSpPr>
        <p:spPr/>
        <p:txBody>
          <a:bodyPr/>
          <a:lstStyle/>
          <a:p>
            <a:r>
              <a:rPr lang="en-US">
                <a:cs typeface="Calibri Light"/>
              </a:rPr>
              <a:t>REFERENCES</a:t>
            </a:r>
            <a:endParaRPr lang="en-US"/>
          </a:p>
        </p:txBody>
      </p:sp>
      <p:sp>
        <p:nvSpPr>
          <p:cNvPr id="4" name="Content Placeholder 2">
            <a:extLst>
              <a:ext uri="{FF2B5EF4-FFF2-40B4-BE49-F238E27FC236}">
                <a16:creationId xmlns:a16="http://schemas.microsoft.com/office/drawing/2014/main" id="{A8E6678A-F4C1-4CF6-950B-AF40AC862080}"/>
              </a:ext>
            </a:extLst>
          </p:cNvPr>
          <p:cNvSpPr>
            <a:spLocks noGrp="1"/>
          </p:cNvSpPr>
          <p:nvPr/>
        </p:nvSpPr>
        <p:spPr>
          <a:xfrm>
            <a:off x="838200" y="1825625"/>
            <a:ext cx="10515600" cy="435133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Slide 1: Adobe id= 216379246 Hearing test showing ear of young woman with sound waves simulation technology By </a:t>
            </a:r>
            <a:r>
              <a:rPr lang="en-US" dirty="0" err="1">
                <a:ea typeface="+mn-lt"/>
                <a:cs typeface="+mn-lt"/>
              </a:rPr>
              <a:t>Pixsooz</a:t>
            </a:r>
          </a:p>
          <a:p>
            <a:r>
              <a:rPr lang="en-US" dirty="0">
                <a:ea typeface="+mn-lt"/>
                <a:cs typeface="+mn-lt"/>
              </a:rPr>
              <a:t>Slide 8: Open Stax College Physics online textbook</a:t>
            </a:r>
          </a:p>
          <a:p>
            <a:r>
              <a:rPr lang="en-US" dirty="0">
                <a:ea typeface="+mn-lt"/>
                <a:cs typeface="+mn-lt"/>
              </a:rPr>
              <a:t>Slide 10 Top image: Adobe id=388859337 The Doppler effect explained by comparing a static and a moving sound source By Dimitrios</a:t>
            </a:r>
          </a:p>
          <a:p>
            <a:r>
              <a:rPr lang="en-US" dirty="0">
                <a:ea typeface="+mn-lt"/>
                <a:cs typeface="+mn-lt"/>
              </a:rPr>
              <a:t>Slide 10 Lower image: Adobe id= 305961504 Doppler effect vector illustration. Labeled educational sound, light graph.</a:t>
            </a:r>
          </a:p>
          <a:p>
            <a:r>
              <a:rPr lang="en-US" dirty="0">
                <a:ea typeface="+mn-lt"/>
                <a:cs typeface="+mn-lt"/>
              </a:rPr>
              <a:t>By </a:t>
            </a:r>
            <a:r>
              <a:rPr lang="en-US" dirty="0" err="1">
                <a:ea typeface="+mn-lt"/>
                <a:cs typeface="+mn-lt"/>
              </a:rPr>
              <a:t>VectorMine</a:t>
            </a:r>
          </a:p>
          <a:p>
            <a:r>
              <a:rPr lang="en-US" dirty="0">
                <a:ea typeface="+mn-lt"/>
                <a:cs typeface="+mn-lt"/>
              </a:rPr>
              <a:t>Slides 12-13-14: Screenshot from PhET Interactive Simulations University of Colorado Boulder</a:t>
            </a:r>
          </a:p>
          <a:p>
            <a:endParaRPr lang="en-US" dirty="0">
              <a:cs typeface="Calibri"/>
            </a:endParaRPr>
          </a:p>
        </p:txBody>
      </p:sp>
    </p:spTree>
    <p:extLst>
      <p:ext uri="{BB962C8B-B14F-4D97-AF65-F5344CB8AC3E}">
        <p14:creationId xmlns:p14="http://schemas.microsoft.com/office/powerpoint/2010/main" val="164348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Learning </a:t>
            </a:r>
            <a:br>
              <a:rPr lang="en-US" sz="3600">
                <a:solidFill>
                  <a:srgbClr val="FFFFFF"/>
                </a:solidFill>
                <a:cs typeface="Calibri Light"/>
              </a:rPr>
            </a:br>
            <a:r>
              <a:rPr lang="en-US" sz="3600">
                <a:solidFill>
                  <a:srgbClr val="FFFFFF"/>
                </a:solidFill>
              </a:rPr>
              <a:t>Outcomes</a:t>
            </a:r>
            <a:endParaRPr lang="en-US"/>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3658489650"/>
              </p:ext>
            </p:extLst>
          </p:nvPr>
        </p:nvGraphicFramePr>
        <p:xfrm>
          <a:off x="4552950" y="552450"/>
          <a:ext cx="7304553" cy="6251754"/>
        </p:xfrm>
        <a:graphic>
          <a:graphicData uri="http://schemas.openxmlformats.org/drawingml/2006/table">
            <a:tbl>
              <a:tblPr firstRow="1" bandRow="1">
                <a:solidFill>
                  <a:srgbClr val="F7F7F7"/>
                </a:solidFill>
                <a:tableStyleId>{69012ECD-51FC-41F1-AA8D-1B2483CD663E}</a:tableStyleId>
              </a:tblPr>
              <a:tblGrid>
                <a:gridCol w="7304553">
                  <a:extLst>
                    <a:ext uri="{9D8B030D-6E8A-4147-A177-3AD203B41FA5}">
                      <a16:colId xmlns:a16="http://schemas.microsoft.com/office/drawing/2014/main" val="603648281"/>
                    </a:ext>
                  </a:extLst>
                </a:gridCol>
              </a:tblGrid>
              <a:tr h="5405354">
                <a:tc>
                  <a:txBody>
                    <a:bodyPr/>
                    <a:lstStyle/>
                    <a:p>
                      <a:pPr marL="285750" lvl="0" indent="-285750" algn="l">
                        <a:lnSpc>
                          <a:spcPct val="100000"/>
                        </a:lnSpc>
                        <a:spcBef>
                          <a:spcPts val="0"/>
                        </a:spcBef>
                        <a:spcAft>
                          <a:spcPts val="0"/>
                        </a:spcAft>
                        <a:buFont typeface="Arial"/>
                        <a:buChar char="•"/>
                      </a:pPr>
                      <a:r>
                        <a:rPr lang="en-US" sz="2100" b="0" i="0" u="none" strike="noStrike" cap="none" spc="60" noProof="0">
                          <a:solidFill>
                            <a:schemeClr val="tx1"/>
                          </a:solidFill>
                          <a:latin typeface="Calibri"/>
                        </a:rPr>
                        <a:t>Describe sound as a longitudinal wave.</a:t>
                      </a:r>
                      <a:endParaRPr lang="en-US">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a:solidFill>
                            <a:schemeClr val="tx1"/>
                          </a:solidFill>
                          <a:latin typeface="Calibri"/>
                        </a:rPr>
                        <a:t>Describe the relationship between the speed of sound, its frequency, and its wavelength.</a:t>
                      </a:r>
                      <a:endParaRPr lang="en-US">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a:solidFill>
                            <a:schemeClr val="tx1"/>
                          </a:solidFill>
                          <a:latin typeface="Calibri"/>
                        </a:rPr>
                        <a:t>Describe the effects on the speed of sound as it travels through various media.</a:t>
                      </a:r>
                      <a:endParaRPr lang="en-US">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a:solidFill>
                            <a:schemeClr val="tx1"/>
                          </a:solidFill>
                          <a:latin typeface="Calibri"/>
                        </a:rPr>
                        <a:t>Describe the effects of temperature on the speed of sound.</a:t>
                      </a:r>
                      <a:endParaRPr lang="en-US">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a:solidFill>
                            <a:schemeClr val="tx1"/>
                          </a:solidFill>
                          <a:latin typeface="Calibri"/>
                        </a:rPr>
                        <a:t>Define sound intensity, and sound pressure level.</a:t>
                      </a:r>
                      <a:endParaRPr lang="en-US">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a:solidFill>
                            <a:schemeClr val="tx1"/>
                          </a:solidFill>
                          <a:latin typeface="Calibri"/>
                        </a:rPr>
                        <a:t>Calculate sound intensity levels in decibels (dB).</a:t>
                      </a:r>
                      <a:endParaRPr lang="en-US">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a:solidFill>
                            <a:schemeClr val="tx1"/>
                          </a:solidFill>
                          <a:latin typeface="Calibri"/>
                        </a:rPr>
                        <a:t>Define Doppler effect, Doppler shift, and sonic boom.</a:t>
                      </a:r>
                      <a:endParaRPr lang="en-US">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a:solidFill>
                            <a:schemeClr val="tx1"/>
                          </a:solidFill>
                          <a:latin typeface="Calibri"/>
                        </a:rPr>
                        <a:t>Calculate the frequency of a sound heard by someone observing Doppler shift.</a:t>
                      </a:r>
                      <a:endParaRPr lang="en-US">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a:solidFill>
                            <a:schemeClr val="tx1"/>
                          </a:solidFill>
                          <a:latin typeface="Calibri"/>
                        </a:rPr>
                        <a:t>Define antinode, node, fundamental, overtones, and harmonics for standing waves.</a:t>
                      </a:r>
                      <a:endParaRPr lang="en-US">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a:solidFill>
                            <a:schemeClr val="tx1"/>
                          </a:solidFill>
                          <a:latin typeface="Calibri"/>
                        </a:rPr>
                        <a:t>Identify sound interference.</a:t>
                      </a:r>
                      <a:endParaRPr lang="en-US">
                        <a:solidFill>
                          <a:schemeClr val="tx1"/>
                        </a:solidFill>
                      </a:endParaRPr>
                    </a:p>
                    <a:p>
                      <a:pPr marL="285750" lvl="0" indent="-285750" algn="l">
                        <a:lnSpc>
                          <a:spcPct val="100000"/>
                        </a:lnSpc>
                        <a:spcBef>
                          <a:spcPts val="0"/>
                        </a:spcBef>
                        <a:spcAft>
                          <a:spcPts val="0"/>
                        </a:spcAft>
                        <a:buFont typeface="Arial"/>
                        <a:buChar char="•"/>
                      </a:pPr>
                      <a:r>
                        <a:rPr lang="en-US" sz="2100" b="0" i="0" u="none" strike="noStrike" cap="none" spc="60" noProof="0">
                          <a:solidFill>
                            <a:schemeClr val="tx1"/>
                          </a:solidFill>
                          <a:latin typeface="Calibri"/>
                        </a:rPr>
                        <a:t>Calculate the length of a tube using sound wave measurements.</a:t>
                      </a:r>
                      <a:endParaRPr lang="en-US">
                        <a:solidFill>
                          <a:schemeClr val="tx1"/>
                        </a:solidFill>
                      </a:endParaRPr>
                    </a:p>
                    <a:p>
                      <a:pPr marL="0" lvl="0" indent="0" algn="l">
                        <a:lnSpc>
                          <a:spcPct val="100000"/>
                        </a:lnSpc>
                        <a:spcBef>
                          <a:spcPts val="0"/>
                        </a:spcBef>
                        <a:spcAft>
                          <a:spcPts val="0"/>
                        </a:spcAft>
                        <a:buNone/>
                      </a:pPr>
                      <a:endParaRPr lang="en-US" sz="2100" b="0" i="0" u="none" strike="noStrike" cap="none" spc="60" noProof="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391499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3300">
                <a:solidFill>
                  <a:srgbClr val="FFFFFF"/>
                </a:solidFill>
              </a:rPr>
              <a:t>Concepts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354325105"/>
              </p:ext>
            </p:extLst>
          </p:nvPr>
        </p:nvGraphicFramePr>
        <p:xfrm>
          <a:off x="4183811" y="445697"/>
          <a:ext cx="6715192" cy="6177928"/>
        </p:xfrm>
        <a:graphic>
          <a:graphicData uri="http://schemas.openxmlformats.org/drawingml/2006/table">
            <a:tbl>
              <a:tblPr firstRow="1" bandRow="1">
                <a:noFill/>
                <a:tableStyleId>{69012ECD-51FC-41F1-AA8D-1B2483CD663E}</a:tableStyleId>
              </a:tblPr>
              <a:tblGrid>
                <a:gridCol w="5819445">
                  <a:extLst>
                    <a:ext uri="{9D8B030D-6E8A-4147-A177-3AD203B41FA5}">
                      <a16:colId xmlns:a16="http://schemas.microsoft.com/office/drawing/2014/main" val="216919050"/>
                    </a:ext>
                  </a:extLst>
                </a:gridCol>
                <a:gridCol w="895747">
                  <a:extLst>
                    <a:ext uri="{9D8B030D-6E8A-4147-A177-3AD203B41FA5}">
                      <a16:colId xmlns:a16="http://schemas.microsoft.com/office/drawing/2014/main" val="603648281"/>
                    </a:ext>
                  </a:extLst>
                </a:gridCol>
              </a:tblGrid>
              <a:tr h="6177928">
                <a:tc>
                  <a:txBody>
                    <a:bodyPr/>
                    <a:lstStyle/>
                    <a:p>
                      <a:pPr lvl="0" algn="l">
                        <a:lnSpc>
                          <a:spcPct val="100000"/>
                        </a:lnSpc>
                        <a:spcBef>
                          <a:spcPts val="0"/>
                        </a:spcBef>
                        <a:spcAft>
                          <a:spcPts val="0"/>
                        </a:spcAft>
                        <a:buNone/>
                      </a:pPr>
                      <a:r>
                        <a:rPr lang="en-US" sz="2000" b="0" i="0" u="none" strike="noStrike" cap="none" spc="60" noProof="0">
                          <a:solidFill>
                            <a:schemeClr val="tx1"/>
                          </a:solidFill>
                        </a:rPr>
                        <a:t>v = speed of wave </a:t>
                      </a:r>
                      <a:endParaRPr lang="en-US">
                        <a:solidFill>
                          <a:schemeClr val="tx1"/>
                        </a:solidFill>
                      </a:endParaRPr>
                    </a:p>
                    <a:p>
                      <a:pPr lvl="0" algn="l">
                        <a:lnSpc>
                          <a:spcPct val="100000"/>
                        </a:lnSpc>
                        <a:spcBef>
                          <a:spcPts val="0"/>
                        </a:spcBef>
                        <a:spcAft>
                          <a:spcPts val="0"/>
                        </a:spcAft>
                        <a:buNone/>
                      </a:pPr>
                      <a:r>
                        <a:rPr lang="en-US" sz="2000" b="0" i="0" u="none" strike="noStrike" cap="none" spc="60" noProof="0">
                          <a:solidFill>
                            <a:schemeClr val="tx1"/>
                          </a:solidFill>
                        </a:rPr>
                        <a:t>vs=speed of source </a:t>
                      </a:r>
                      <a:r>
                        <a:rPr lang="en-US" sz="2000" b="0" i="0" u="none" strike="noStrike" cap="none" spc="60" noProof="0" err="1">
                          <a:solidFill>
                            <a:schemeClr val="tx1"/>
                          </a:solidFill>
                        </a:rPr>
                        <a:t>source</a:t>
                      </a:r>
                      <a:endParaRPr lang="en-US" err="1">
                        <a:solidFill>
                          <a:schemeClr val="tx1"/>
                        </a:solidFill>
                      </a:endParaRPr>
                    </a:p>
                    <a:p>
                      <a:pPr lvl="0" algn="l">
                        <a:lnSpc>
                          <a:spcPct val="100000"/>
                        </a:lnSpc>
                        <a:spcBef>
                          <a:spcPts val="0"/>
                        </a:spcBef>
                        <a:spcAft>
                          <a:spcPts val="0"/>
                        </a:spcAft>
                        <a:buNone/>
                      </a:pPr>
                      <a:r>
                        <a:rPr lang="en-US" sz="2000" b="0" i="0" u="none" strike="noStrike" cap="none" spc="60" noProof="0" err="1">
                          <a:solidFill>
                            <a:schemeClr val="tx1"/>
                          </a:solidFill>
                        </a:rPr>
                        <a:t>vo</a:t>
                      </a:r>
                      <a:r>
                        <a:rPr lang="en-US" sz="2000" b="0" i="0" u="none" strike="noStrike" cap="none" spc="60" noProof="0">
                          <a:solidFill>
                            <a:schemeClr val="tx1"/>
                          </a:solidFill>
                        </a:rPr>
                        <a:t>=speed of observer</a:t>
                      </a:r>
                    </a:p>
                    <a:p>
                      <a:pPr lvl="0" algn="l">
                        <a:lnSpc>
                          <a:spcPct val="100000"/>
                        </a:lnSpc>
                        <a:spcBef>
                          <a:spcPts val="0"/>
                        </a:spcBef>
                        <a:spcAft>
                          <a:spcPts val="0"/>
                        </a:spcAft>
                        <a:buNone/>
                      </a:pPr>
                      <a:r>
                        <a:rPr lang="en-US" sz="2000" b="0" i="0" u="none" strike="noStrike" cap="none" spc="60" noProof="0">
                          <a:solidFill>
                            <a:schemeClr val="tx1"/>
                          </a:solidFill>
                        </a:rPr>
                        <a:t>f= frequency</a:t>
                      </a:r>
                    </a:p>
                    <a:p>
                      <a:pPr lvl="0" algn="l">
                        <a:lnSpc>
                          <a:spcPct val="100000"/>
                        </a:lnSpc>
                        <a:spcBef>
                          <a:spcPts val="0"/>
                        </a:spcBef>
                        <a:spcAft>
                          <a:spcPts val="0"/>
                        </a:spcAft>
                        <a:buNone/>
                      </a:pPr>
                      <a:r>
                        <a:rPr lang="en-US" sz="2000" b="0" i="0" u="none" strike="noStrike" cap="none" spc="60" noProof="0">
                          <a:solidFill>
                            <a:schemeClr val="tx1"/>
                          </a:solidFill>
                        </a:rPr>
                        <a:t>λ = wavelength</a:t>
                      </a:r>
                    </a:p>
                    <a:p>
                      <a:pPr lvl="0" algn="l">
                        <a:lnSpc>
                          <a:spcPct val="100000"/>
                        </a:lnSpc>
                        <a:spcBef>
                          <a:spcPts val="0"/>
                        </a:spcBef>
                        <a:spcAft>
                          <a:spcPts val="0"/>
                        </a:spcAft>
                        <a:buNone/>
                      </a:pPr>
                      <a:r>
                        <a:rPr lang="en-US" sz="2000" b="0" i="0" u="none" strike="noStrike" cap="none" spc="60" noProof="0">
                          <a:solidFill>
                            <a:schemeClr val="tx1"/>
                          </a:solidFill>
                        </a:rPr>
                        <a:t>F= force</a:t>
                      </a:r>
                    </a:p>
                    <a:p>
                      <a:pPr lvl="0" algn="l">
                        <a:lnSpc>
                          <a:spcPct val="100000"/>
                        </a:lnSpc>
                        <a:spcBef>
                          <a:spcPts val="0"/>
                        </a:spcBef>
                        <a:spcAft>
                          <a:spcPts val="0"/>
                        </a:spcAft>
                        <a:buNone/>
                      </a:pPr>
                      <a:r>
                        <a:rPr lang="en-US" sz="2000" b="0" i="0" u="none" strike="noStrike" cap="none" spc="60" noProof="0">
                          <a:solidFill>
                            <a:schemeClr val="tx1"/>
                          </a:solidFill>
                        </a:rPr>
                        <a:t>I = Intensity of a sound wave</a:t>
                      </a:r>
                    </a:p>
                    <a:p>
                      <a:pPr lvl="0" algn="l">
                        <a:lnSpc>
                          <a:spcPct val="100000"/>
                        </a:lnSpc>
                        <a:spcBef>
                          <a:spcPts val="0"/>
                        </a:spcBef>
                        <a:spcAft>
                          <a:spcPts val="0"/>
                        </a:spcAft>
                        <a:buNone/>
                      </a:pPr>
                      <a:r>
                        <a:rPr lang="en-US" sz="2000" b="0" i="0" u="none" strike="noStrike" cap="none" spc="60" noProof="0">
                          <a:solidFill>
                            <a:schemeClr val="tx1"/>
                          </a:solidFill>
                        </a:rPr>
                        <a:t>0 dB=threshold of hearing = 1.0 × 10</a:t>
                      </a:r>
                      <a:r>
                        <a:rPr lang="en-US" sz="2000" b="0" i="0" u="none" strike="noStrike" cap="none" spc="60" baseline="30000" noProof="0">
                          <a:solidFill>
                            <a:schemeClr val="tx1"/>
                          </a:solidFill>
                        </a:rPr>
                        <a:t>-12</a:t>
                      </a:r>
                      <a:r>
                        <a:rPr lang="en-US" sz="2000" b="0" i="0" u="none" strike="noStrike" cap="none" spc="60" noProof="0">
                          <a:solidFill>
                            <a:schemeClr val="tx1"/>
                          </a:solidFill>
                        </a:rPr>
                        <a:t> W/m</a:t>
                      </a:r>
                      <a:r>
                        <a:rPr lang="en-US" sz="2000" b="0" i="0" u="none" strike="noStrike" cap="none" spc="60" baseline="30000" noProof="0">
                          <a:solidFill>
                            <a:schemeClr val="tx1"/>
                          </a:solidFill>
                        </a:rPr>
                        <a:t>2</a:t>
                      </a:r>
                      <a:endParaRPr lang="en-US" baseline="30000">
                        <a:solidFill>
                          <a:schemeClr val="tx1"/>
                        </a:solidFill>
                      </a:endParaRPr>
                    </a:p>
                    <a:p>
                      <a:pPr lvl="0" algn="l">
                        <a:lnSpc>
                          <a:spcPct val="100000"/>
                        </a:lnSpc>
                        <a:spcBef>
                          <a:spcPts val="0"/>
                        </a:spcBef>
                        <a:spcAft>
                          <a:spcPts val="0"/>
                        </a:spcAft>
                        <a:buNone/>
                      </a:pPr>
                      <a:br>
                        <a:rPr lang="en-US">
                          <a:solidFill>
                            <a:srgbClr val="000000"/>
                          </a:solidFill>
                        </a:rPr>
                      </a:br>
                      <a:r>
                        <a:rPr lang="en-US" sz="2000" b="0" i="0" u="none" strike="noStrike" cap="none" spc="60" noProof="0">
                          <a:solidFill>
                            <a:schemeClr val="tx1"/>
                          </a:solidFill>
                        </a:rPr>
                        <a:t>𝛽= sound intensity level, decibel value</a:t>
                      </a:r>
                    </a:p>
                    <a:p>
                      <a:pPr lvl="0" algn="l">
                        <a:lnSpc>
                          <a:spcPct val="100000"/>
                        </a:lnSpc>
                        <a:spcBef>
                          <a:spcPts val="0"/>
                        </a:spcBef>
                        <a:spcAft>
                          <a:spcPts val="0"/>
                        </a:spcAft>
                        <a:buNone/>
                      </a:pPr>
                      <a:r>
                        <a:rPr lang="en-US" sz="2000" b="0" i="0" u="none" strike="noStrike" cap="none" spc="60" noProof="0">
                          <a:solidFill>
                            <a:schemeClr val="tx1"/>
                          </a:solidFill>
                        </a:rPr>
                        <a:t>P = power</a:t>
                      </a:r>
                    </a:p>
                    <a:p>
                      <a:pPr lvl="0" algn="l">
                        <a:lnSpc>
                          <a:spcPct val="100000"/>
                        </a:lnSpc>
                        <a:spcBef>
                          <a:spcPts val="0"/>
                        </a:spcBef>
                        <a:spcAft>
                          <a:spcPts val="0"/>
                        </a:spcAft>
                        <a:buNone/>
                      </a:pPr>
                      <a:r>
                        <a:rPr lang="en-US" sz="2000" b="0" i="0" u="none" strike="noStrike" cap="none" spc="60" noProof="0">
                          <a:solidFill>
                            <a:schemeClr val="tx1"/>
                          </a:solidFill>
                        </a:rPr>
                        <a:t>μ = mass/length</a:t>
                      </a:r>
                    </a:p>
                    <a:p>
                      <a:pPr lvl="0" algn="l">
                        <a:lnSpc>
                          <a:spcPct val="100000"/>
                        </a:lnSpc>
                        <a:spcBef>
                          <a:spcPts val="0"/>
                        </a:spcBef>
                        <a:spcAft>
                          <a:spcPts val="0"/>
                        </a:spcAft>
                        <a:buNone/>
                      </a:pPr>
                      <a:r>
                        <a:rPr lang="en-US" sz="2000" b="0" i="0" u="none" strike="noStrike" cap="none" spc="60" noProof="0" err="1">
                          <a:solidFill>
                            <a:schemeClr val="tx1"/>
                          </a:solidFill>
                        </a:rPr>
                        <a:t>fo</a:t>
                      </a:r>
                      <a:r>
                        <a:rPr lang="en-US" sz="2000" b="0" i="0" u="none" strike="noStrike" cap="none" spc="60" noProof="0">
                          <a:solidFill>
                            <a:schemeClr val="tx1"/>
                          </a:solidFill>
                        </a:rPr>
                        <a:t>= frequency of observer</a:t>
                      </a:r>
                    </a:p>
                    <a:p>
                      <a:pPr lvl="0" algn="l">
                        <a:lnSpc>
                          <a:spcPct val="100000"/>
                        </a:lnSpc>
                        <a:spcBef>
                          <a:spcPts val="0"/>
                        </a:spcBef>
                        <a:spcAft>
                          <a:spcPts val="0"/>
                        </a:spcAft>
                        <a:buNone/>
                      </a:pPr>
                      <a:r>
                        <a:rPr lang="en-US" sz="2000" b="0" i="0" u="none" strike="noStrike" cap="none" spc="60" noProof="0">
                          <a:solidFill>
                            <a:schemeClr val="tx1"/>
                          </a:solidFill>
                        </a:rPr>
                        <a:t>fs=  frequency of source</a:t>
                      </a:r>
                    </a:p>
                    <a:p>
                      <a:pPr lvl="0" algn="l">
                        <a:lnSpc>
                          <a:spcPct val="100000"/>
                        </a:lnSpc>
                        <a:spcBef>
                          <a:spcPts val="0"/>
                        </a:spcBef>
                        <a:spcAft>
                          <a:spcPts val="0"/>
                        </a:spcAft>
                        <a:buNone/>
                      </a:pPr>
                      <a:endParaRPr lang="en-US">
                        <a:solidFill>
                          <a:schemeClr val="tx1"/>
                        </a:solidFill>
                      </a:endParaRPr>
                    </a:p>
                    <a:p>
                      <a:pPr lvl="0" algn="l">
                        <a:lnSpc>
                          <a:spcPct val="100000"/>
                        </a:lnSpc>
                        <a:spcBef>
                          <a:spcPts val="0"/>
                        </a:spcBef>
                        <a:spcAft>
                          <a:spcPts val="0"/>
                        </a:spcAft>
                        <a:buNone/>
                      </a:pPr>
                      <a:r>
                        <a:rPr lang="en-US" sz="2000" b="0" i="0" u="none" strike="noStrike" cap="none" spc="60" noProof="0" err="1">
                          <a:solidFill>
                            <a:schemeClr val="tx1"/>
                          </a:solidFill>
                        </a:rPr>
                        <a:t>fn</a:t>
                      </a:r>
                      <a:r>
                        <a:rPr lang="en-US" sz="2000" b="0" i="0" u="none" strike="noStrike" cap="none" spc="60" noProof="0">
                          <a:solidFill>
                            <a:schemeClr val="tx1"/>
                          </a:solidFill>
                        </a:rPr>
                        <a:t>=  frequency of nth harmonic</a:t>
                      </a:r>
                      <a:endParaRPr lang="en-US">
                        <a:solidFill>
                          <a:schemeClr val="tx1"/>
                        </a:solidFill>
                      </a:endParaRPr>
                    </a:p>
                    <a:p>
                      <a:pPr lvl="0" algn="l">
                        <a:lnSpc>
                          <a:spcPct val="100000"/>
                        </a:lnSpc>
                        <a:spcBef>
                          <a:spcPts val="0"/>
                        </a:spcBef>
                        <a:spcAft>
                          <a:spcPts val="0"/>
                        </a:spcAft>
                        <a:buNone/>
                      </a:pPr>
                      <a:r>
                        <a:rPr lang="en-US" sz="2000" b="0" i="0" u="none" strike="noStrike" cap="none" spc="60" noProof="0" err="1">
                          <a:solidFill>
                            <a:schemeClr val="tx1"/>
                          </a:solidFill>
                        </a:rPr>
                        <a:t>fbeat</a:t>
                      </a:r>
                      <a:r>
                        <a:rPr lang="en-US" sz="2000" b="0" i="0" u="none" strike="noStrike" cap="none" spc="60" noProof="0">
                          <a:solidFill>
                            <a:schemeClr val="tx1"/>
                          </a:solidFill>
                        </a:rPr>
                        <a:t>= beat frequency</a:t>
                      </a:r>
                    </a:p>
                    <a:p>
                      <a:pPr lvl="0" algn="l">
                        <a:lnSpc>
                          <a:spcPct val="100000"/>
                        </a:lnSpc>
                        <a:spcBef>
                          <a:spcPts val="0"/>
                        </a:spcBef>
                        <a:spcAft>
                          <a:spcPts val="0"/>
                        </a:spcAft>
                        <a:buNone/>
                      </a:pPr>
                      <a:endParaRPr lang="en-US" sz="2000" b="0" i="0" u="none" strike="noStrike" cap="none" spc="60" noProof="0">
                        <a:solidFill>
                          <a:schemeClr val="tx1"/>
                        </a:solidFill>
                        <a:latin typeface="Calibri"/>
                      </a:endParaRPr>
                    </a:p>
                    <a:p>
                      <a:pPr marL="0" lvl="0" indent="0" algn="l">
                        <a:lnSpc>
                          <a:spcPct val="100000"/>
                        </a:lnSpc>
                        <a:spcBef>
                          <a:spcPts val="0"/>
                        </a:spcBef>
                        <a:spcAft>
                          <a:spcPts val="0"/>
                        </a:spcAft>
                        <a:buNone/>
                      </a:pPr>
                      <a:endParaRPr lang="en-US" sz="2000" b="0" i="0" u="none" strike="noStrike" cap="none" spc="60" noProof="0">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tc>
                  <a:txBody>
                    <a:bodyPr/>
                    <a:lstStyle/>
                    <a:p>
                      <a:pPr algn="l"/>
                      <a:endParaRPr lang="en-US" sz="2000" b="0" u="none" strike="noStrike" cap="none" spc="60" noProof="0">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70627752"/>
                  </a:ext>
                </a:extLst>
              </a:tr>
            </a:tbl>
          </a:graphicData>
        </a:graphic>
      </p:graphicFrame>
      <p:sp>
        <p:nvSpPr>
          <p:cNvPr id="8" name="TextBox 7">
            <a:extLst>
              <a:ext uri="{FF2B5EF4-FFF2-40B4-BE49-F238E27FC236}">
                <a16:creationId xmlns:a16="http://schemas.microsoft.com/office/drawing/2014/main" id="{9544E5A7-2E27-445A-B0AF-0580396B1131}"/>
              </a:ext>
            </a:extLst>
          </p:cNvPr>
          <p:cNvSpPr txBox="1"/>
          <p:nvPr/>
        </p:nvSpPr>
        <p:spPr>
          <a:xfrm>
            <a:off x="8760643" y="56934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val="323022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Units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2004512028"/>
              </p:ext>
            </p:extLst>
          </p:nvPr>
        </p:nvGraphicFramePr>
        <p:xfrm>
          <a:off x="4275667" y="810683"/>
          <a:ext cx="7092764" cy="5090033"/>
        </p:xfrm>
        <a:graphic>
          <a:graphicData uri="http://schemas.openxmlformats.org/drawingml/2006/table">
            <a:tbl>
              <a:tblPr firstRow="1" bandRow="1">
                <a:solidFill>
                  <a:srgbClr val="F7F7F7"/>
                </a:solidFill>
                <a:tableStyleId>{69012ECD-51FC-41F1-AA8D-1B2483CD663E}</a:tableStyleId>
              </a:tblPr>
              <a:tblGrid>
                <a:gridCol w="6530723">
                  <a:extLst>
                    <a:ext uri="{9D8B030D-6E8A-4147-A177-3AD203B41FA5}">
                      <a16:colId xmlns:a16="http://schemas.microsoft.com/office/drawing/2014/main" val="216919050"/>
                    </a:ext>
                  </a:extLst>
                </a:gridCol>
                <a:gridCol w="562041">
                  <a:extLst>
                    <a:ext uri="{9D8B030D-6E8A-4147-A177-3AD203B41FA5}">
                      <a16:colId xmlns:a16="http://schemas.microsoft.com/office/drawing/2014/main" val="603648281"/>
                    </a:ext>
                  </a:extLst>
                </a:gridCol>
              </a:tblGrid>
              <a:tr h="5090033">
                <a:tc>
                  <a:txBody>
                    <a:bodyPr/>
                    <a:lstStyle/>
                    <a:p>
                      <a:pPr lvl="0" algn="l">
                        <a:lnSpc>
                          <a:spcPct val="100000"/>
                        </a:lnSpc>
                        <a:spcBef>
                          <a:spcPts val="0"/>
                        </a:spcBef>
                        <a:spcAft>
                          <a:spcPts val="0"/>
                        </a:spcAft>
                        <a:buNone/>
                      </a:pPr>
                      <a:r>
                        <a:rPr lang="en-US" sz="2100" b="0" i="0" u="none" strike="noStrike" cap="none" spc="60" noProof="0">
                          <a:solidFill>
                            <a:schemeClr val="tx1"/>
                          </a:solidFill>
                        </a:rPr>
                        <a:t>SI UNITS</a:t>
                      </a:r>
                      <a:endParaRPr lang="en-US">
                        <a:solidFill>
                          <a:schemeClr val="tx1"/>
                        </a:solidFill>
                      </a:endParaRPr>
                    </a:p>
                    <a:p>
                      <a:pPr lvl="0" algn="l">
                        <a:lnSpc>
                          <a:spcPct val="100000"/>
                        </a:lnSpc>
                        <a:spcBef>
                          <a:spcPts val="0"/>
                        </a:spcBef>
                        <a:spcAft>
                          <a:spcPts val="0"/>
                        </a:spcAft>
                        <a:buNone/>
                      </a:pPr>
                      <a:r>
                        <a:rPr lang="en-US" sz="2100" b="0" i="0" u="none" strike="noStrike" cap="none" spc="60" noProof="0">
                          <a:solidFill>
                            <a:schemeClr val="tx1"/>
                          </a:solidFill>
                        </a:rPr>
                        <a:t>Frequency is in HZ</a:t>
                      </a:r>
                    </a:p>
                    <a:p>
                      <a:pPr lvl="0" algn="l">
                        <a:lnSpc>
                          <a:spcPct val="100000"/>
                        </a:lnSpc>
                        <a:spcBef>
                          <a:spcPts val="0"/>
                        </a:spcBef>
                        <a:spcAft>
                          <a:spcPts val="0"/>
                        </a:spcAft>
                        <a:buNone/>
                      </a:pPr>
                      <a:r>
                        <a:rPr lang="en-US" sz="2100" b="0" i="0" u="none" strike="noStrike" cap="none" spc="60" noProof="0">
                          <a:solidFill>
                            <a:schemeClr val="tx1"/>
                          </a:solidFill>
                        </a:rPr>
                        <a:t>Wavelength is in meters</a:t>
                      </a:r>
                    </a:p>
                    <a:p>
                      <a:pPr lvl="0" algn="l">
                        <a:lnSpc>
                          <a:spcPct val="100000"/>
                        </a:lnSpc>
                        <a:spcBef>
                          <a:spcPts val="0"/>
                        </a:spcBef>
                        <a:spcAft>
                          <a:spcPts val="0"/>
                        </a:spcAft>
                        <a:buNone/>
                      </a:pPr>
                      <a:r>
                        <a:rPr lang="en-US" sz="2100" b="0" i="0" u="none" strike="noStrike" cap="none" spc="60" noProof="0">
                          <a:solidFill>
                            <a:schemeClr val="tx1"/>
                          </a:solidFill>
                        </a:rPr>
                        <a:t>Velocity is in m/s</a:t>
                      </a:r>
                    </a:p>
                    <a:p>
                      <a:pPr lvl="0" algn="l">
                        <a:lnSpc>
                          <a:spcPct val="100000"/>
                        </a:lnSpc>
                        <a:spcBef>
                          <a:spcPts val="0"/>
                        </a:spcBef>
                        <a:spcAft>
                          <a:spcPts val="0"/>
                        </a:spcAft>
                        <a:buNone/>
                      </a:pPr>
                      <a:r>
                        <a:rPr lang="en-US" sz="2100" b="0" i="0" u="none" strike="noStrike" cap="none" spc="60" noProof="0">
                          <a:solidFill>
                            <a:schemeClr val="tx1"/>
                          </a:solidFill>
                        </a:rPr>
                        <a:t>Power is in Watts</a:t>
                      </a:r>
                    </a:p>
                    <a:p>
                      <a:pPr lvl="0" algn="l">
                        <a:lnSpc>
                          <a:spcPct val="100000"/>
                        </a:lnSpc>
                        <a:spcBef>
                          <a:spcPts val="0"/>
                        </a:spcBef>
                        <a:spcAft>
                          <a:spcPts val="0"/>
                        </a:spcAft>
                        <a:buNone/>
                      </a:pPr>
                      <a:r>
                        <a:rPr lang="en-US" sz="2100" b="0" i="0" u="none" strike="noStrike" cap="none" spc="60" noProof="0">
                          <a:solidFill>
                            <a:schemeClr val="tx1"/>
                          </a:solidFill>
                        </a:rPr>
                        <a:t>Intensity is in W/m2</a:t>
                      </a:r>
                    </a:p>
                    <a:p>
                      <a:pPr lvl="0" algn="l">
                        <a:lnSpc>
                          <a:spcPct val="100000"/>
                        </a:lnSpc>
                        <a:spcBef>
                          <a:spcPts val="0"/>
                        </a:spcBef>
                        <a:spcAft>
                          <a:spcPts val="0"/>
                        </a:spcAft>
                        <a:buNone/>
                      </a:pPr>
                      <a:r>
                        <a:rPr lang="en-US" sz="2100" b="0" i="0" u="none" strike="noStrike" cap="none" spc="60" noProof="0">
                          <a:solidFill>
                            <a:schemeClr val="tx1"/>
                          </a:solidFill>
                          <a:latin typeface="Calibri"/>
                        </a:rPr>
                        <a:t>𝛽 is a logarithmic scale for intensity and it is in dB</a:t>
                      </a:r>
                      <a:endParaRPr lang="en-US"/>
                    </a:p>
                    <a:p>
                      <a:pPr lvl="0" algn="l">
                        <a:lnSpc>
                          <a:spcPct val="100000"/>
                        </a:lnSpc>
                        <a:spcBef>
                          <a:spcPts val="0"/>
                        </a:spcBef>
                        <a:spcAft>
                          <a:spcPts val="0"/>
                        </a:spcAft>
                        <a:buNone/>
                      </a:pPr>
                      <a:endParaRPr lang="en-US" sz="2100" b="0" i="0" u="none" strike="noStrike" cap="none" spc="60" noProof="0">
                        <a:solidFill>
                          <a:schemeClr val="tx1"/>
                        </a:solidFill>
                      </a:endParaRPr>
                    </a:p>
                    <a:p>
                      <a:pPr lvl="0" algn="l">
                        <a:lnSpc>
                          <a:spcPct val="100000"/>
                        </a:lnSpc>
                        <a:spcBef>
                          <a:spcPts val="0"/>
                        </a:spcBef>
                        <a:spcAft>
                          <a:spcPts val="0"/>
                        </a:spcAft>
                        <a:buNone/>
                      </a:pPr>
                      <a:endParaRPr lang="en-US" sz="2100" b="0" i="0" u="none" strike="noStrike" cap="none" spc="60" noProof="0">
                        <a:solidFill>
                          <a:schemeClr val="tx1"/>
                        </a:solidFill>
                        <a:latin typeface="Calibri"/>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68942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Formulas</a:t>
            </a:r>
            <a:br>
              <a:rPr lang="en-US" sz="3600">
                <a:solidFill>
                  <a:srgbClr val="FFFFFF"/>
                </a:solidFill>
              </a:rPr>
            </a:br>
            <a:r>
              <a:rPr lang="en-US" sz="3600">
                <a:solidFill>
                  <a:srgbClr val="FFFFFF"/>
                </a:solidFill>
                <a:cs typeface="Calibri Light"/>
              </a:rPr>
              <a:t>and Constants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727533503"/>
              </p:ext>
            </p:extLst>
          </p:nvPr>
        </p:nvGraphicFramePr>
        <p:xfrm>
          <a:off x="4307416" y="804333"/>
          <a:ext cx="7763642" cy="5289644"/>
        </p:xfrm>
        <a:graphic>
          <a:graphicData uri="http://schemas.openxmlformats.org/drawingml/2006/table">
            <a:tbl>
              <a:tblPr firstRow="1" bandRow="1">
                <a:solidFill>
                  <a:srgbClr val="F7F7F7"/>
                </a:solidFill>
                <a:tableStyleId>{69012ECD-51FC-41F1-AA8D-1B2483CD663E}</a:tableStyleId>
              </a:tblPr>
              <a:tblGrid>
                <a:gridCol w="7232790">
                  <a:extLst>
                    <a:ext uri="{9D8B030D-6E8A-4147-A177-3AD203B41FA5}">
                      <a16:colId xmlns:a16="http://schemas.microsoft.com/office/drawing/2014/main" val="216919050"/>
                    </a:ext>
                  </a:extLst>
                </a:gridCol>
                <a:gridCol w="530852">
                  <a:extLst>
                    <a:ext uri="{9D8B030D-6E8A-4147-A177-3AD203B41FA5}">
                      <a16:colId xmlns:a16="http://schemas.microsoft.com/office/drawing/2014/main" val="603648281"/>
                    </a:ext>
                  </a:extLst>
                </a:gridCol>
              </a:tblGrid>
              <a:tr h="5289644">
                <a:tc>
                  <a:txBody>
                    <a:bodyPr/>
                    <a:lstStyle/>
                    <a:p>
                      <a:pPr lvl="0" algn="l">
                        <a:lnSpc>
                          <a:spcPct val="100000"/>
                        </a:lnSpc>
                        <a:spcBef>
                          <a:spcPts val="0"/>
                        </a:spcBef>
                        <a:spcAft>
                          <a:spcPts val="0"/>
                        </a:spcAft>
                        <a:buNone/>
                      </a:pPr>
                      <a:r>
                        <a:rPr lang="en-US" sz="1800" b="0" i="0" u="none" strike="noStrike" noProof="0">
                          <a:solidFill>
                            <a:schemeClr val="tx1"/>
                          </a:solidFill>
                          <a:latin typeface="Calibri"/>
                        </a:rPr>
                        <a:t>f = 1/T</a:t>
                      </a:r>
                      <a:endParaRPr lang="en-US" sz="1800" b="1" i="0" u="none" strike="noStrike" noProof="0"/>
                    </a:p>
                    <a:p>
                      <a:pPr lvl="0" algn="l">
                        <a:lnSpc>
                          <a:spcPct val="100000"/>
                        </a:lnSpc>
                        <a:spcBef>
                          <a:spcPts val="0"/>
                        </a:spcBef>
                        <a:spcAft>
                          <a:spcPts val="0"/>
                        </a:spcAft>
                        <a:buNone/>
                      </a:pPr>
                      <a:r>
                        <a:rPr lang="en-US" sz="1800" b="0" i="0" u="none" strike="noStrike" noProof="0">
                          <a:solidFill>
                            <a:schemeClr val="tx1"/>
                          </a:solidFill>
                          <a:latin typeface="Calibri"/>
                        </a:rPr>
                        <a:t>v = </a:t>
                      </a:r>
                      <a:r>
                        <a:rPr lang="en-US" sz="1800" b="0" i="0" u="none" strike="noStrike" noProof="0">
                          <a:solidFill>
                            <a:schemeClr val="tx1"/>
                          </a:solidFill>
                        </a:rPr>
                        <a:t>λ f = </a:t>
                      </a:r>
                      <a:r>
                        <a:rPr lang="en-US" sz="1800" b="0" i="0" u="none" strike="noStrike" noProof="0">
                          <a:solidFill>
                            <a:schemeClr val="tx1"/>
                          </a:solidFill>
                          <a:latin typeface="Calibri"/>
                        </a:rPr>
                        <a:t>λ /T</a:t>
                      </a:r>
                    </a:p>
                    <a:p>
                      <a:pPr lvl="0" algn="l">
                        <a:lnSpc>
                          <a:spcPct val="100000"/>
                        </a:lnSpc>
                        <a:spcBef>
                          <a:spcPts val="0"/>
                        </a:spcBef>
                        <a:spcAft>
                          <a:spcPts val="0"/>
                        </a:spcAft>
                        <a:buNone/>
                      </a:pPr>
                      <a:r>
                        <a:rPr lang="en-US" b="0">
                          <a:solidFill>
                            <a:schemeClr val="tx1"/>
                          </a:solidFill>
                        </a:rPr>
                        <a:t>v</a:t>
                      </a:r>
                      <a:r>
                        <a:rPr lang="en-US" b="0" baseline="30000">
                          <a:solidFill>
                            <a:schemeClr val="tx1"/>
                          </a:solidFill>
                        </a:rPr>
                        <a:t>2</a:t>
                      </a:r>
                      <a:r>
                        <a:rPr lang="en-US" b="0">
                          <a:solidFill>
                            <a:schemeClr val="tx1"/>
                          </a:solidFill>
                        </a:rPr>
                        <a:t>= F/(mu)</a:t>
                      </a:r>
                      <a:endParaRPr lang="en-US">
                        <a:solidFill>
                          <a:schemeClr val="tx1"/>
                        </a:solidFill>
                      </a:endParaRPr>
                    </a:p>
                    <a:p>
                      <a:pPr lvl="0" algn="l">
                        <a:lnSpc>
                          <a:spcPct val="100000"/>
                        </a:lnSpc>
                        <a:spcBef>
                          <a:spcPts val="0"/>
                        </a:spcBef>
                        <a:spcAft>
                          <a:spcPts val="0"/>
                        </a:spcAft>
                        <a:buNone/>
                      </a:pPr>
                      <a:r>
                        <a:rPr lang="en-US" b="0">
                          <a:solidFill>
                            <a:schemeClr val="tx1"/>
                          </a:solidFill>
                        </a:rPr>
                        <a:t>mu=m/L</a:t>
                      </a:r>
                    </a:p>
                    <a:p>
                      <a:pPr lvl="0" algn="l">
                        <a:lnSpc>
                          <a:spcPct val="100000"/>
                        </a:lnSpc>
                        <a:spcBef>
                          <a:spcPts val="0"/>
                        </a:spcBef>
                        <a:spcAft>
                          <a:spcPts val="0"/>
                        </a:spcAft>
                        <a:buNone/>
                      </a:pPr>
                      <a:r>
                        <a:rPr lang="en-US" sz="1800" b="0" i="0" u="none" strike="noStrike" noProof="0">
                          <a:solidFill>
                            <a:schemeClr val="tx1"/>
                          </a:solidFill>
                        </a:rPr>
                        <a:t>v= 331 (Tk/273)</a:t>
                      </a:r>
                      <a:r>
                        <a:rPr lang="en-US" sz="1800" b="0" i="0" u="none" strike="noStrike" baseline="30000" noProof="0">
                          <a:solidFill>
                            <a:schemeClr val="tx1"/>
                          </a:solidFill>
                        </a:rPr>
                        <a:t>½ </a:t>
                      </a:r>
                    </a:p>
                    <a:p>
                      <a:pPr lvl="0" algn="l">
                        <a:lnSpc>
                          <a:spcPct val="100000"/>
                        </a:lnSpc>
                        <a:spcBef>
                          <a:spcPts val="0"/>
                        </a:spcBef>
                        <a:spcAft>
                          <a:spcPts val="0"/>
                        </a:spcAft>
                        <a:buNone/>
                      </a:pPr>
                      <a:r>
                        <a:rPr lang="en-US" sz="1800" b="0" i="0" u="none" strike="noStrike" noProof="0" err="1">
                          <a:solidFill>
                            <a:schemeClr val="tx1"/>
                          </a:solidFill>
                        </a:rPr>
                        <a:t>fo</a:t>
                      </a:r>
                      <a:r>
                        <a:rPr lang="en-US" sz="1800" b="0" i="0" u="none" strike="noStrike" noProof="0">
                          <a:solidFill>
                            <a:schemeClr val="tx1"/>
                          </a:solidFill>
                        </a:rPr>
                        <a:t>=fs(</a:t>
                      </a:r>
                      <a:r>
                        <a:rPr lang="en-US" sz="1800" b="0" i="0" u="none" strike="noStrike" noProof="0" err="1">
                          <a:solidFill>
                            <a:schemeClr val="tx1"/>
                          </a:solidFill>
                        </a:rPr>
                        <a:t>V±Vo</a:t>
                      </a:r>
                      <a:r>
                        <a:rPr lang="en-US" sz="1800" b="0" i="0" u="none" strike="noStrike" noProof="0">
                          <a:solidFill>
                            <a:schemeClr val="tx1"/>
                          </a:solidFill>
                        </a:rPr>
                        <a:t>)(/V∓Vs)    Doppler shift </a:t>
                      </a:r>
                    </a:p>
                    <a:p>
                      <a:pPr lvl="0" algn="l">
                        <a:lnSpc>
                          <a:spcPct val="100000"/>
                        </a:lnSpc>
                        <a:spcBef>
                          <a:spcPts val="0"/>
                        </a:spcBef>
                        <a:spcAft>
                          <a:spcPts val="0"/>
                        </a:spcAft>
                        <a:buNone/>
                      </a:pPr>
                      <a:r>
                        <a:rPr lang="en-US" sz="1800" b="0" i="0" u="none" strike="noStrike" noProof="0" err="1">
                          <a:solidFill>
                            <a:schemeClr val="tx1"/>
                          </a:solidFill>
                        </a:rPr>
                        <a:t>fn</a:t>
                      </a:r>
                      <a:r>
                        <a:rPr lang="en-US" sz="1800" b="0" i="0" u="none" strike="noStrike" noProof="0">
                          <a:solidFill>
                            <a:schemeClr val="tx1"/>
                          </a:solidFill>
                        </a:rPr>
                        <a:t>= n(v/2L)  n = 1, 2, 3, … (harmonics for pipe Open-open/Closed-closed)</a:t>
                      </a:r>
                      <a:endParaRPr lang="en-US"/>
                    </a:p>
                    <a:p>
                      <a:pPr lvl="0" algn="l">
                        <a:lnSpc>
                          <a:spcPct val="100000"/>
                        </a:lnSpc>
                        <a:spcBef>
                          <a:spcPts val="0"/>
                        </a:spcBef>
                        <a:spcAft>
                          <a:spcPts val="0"/>
                        </a:spcAft>
                        <a:buNone/>
                      </a:pPr>
                      <a:r>
                        <a:rPr lang="en-US" sz="1800" b="0" i="0" u="none" strike="noStrike" noProof="0" err="1">
                          <a:solidFill>
                            <a:schemeClr val="tx1"/>
                          </a:solidFill>
                        </a:rPr>
                        <a:t>fn</a:t>
                      </a:r>
                      <a:r>
                        <a:rPr lang="en-US" sz="1800" b="0" i="0" u="none" strike="noStrike" noProof="0">
                          <a:solidFill>
                            <a:schemeClr val="tx1"/>
                          </a:solidFill>
                        </a:rPr>
                        <a:t>= n(v/4L)  n = 1, 3, 5, … (harmonics for pipe open at one end) </a:t>
                      </a:r>
                    </a:p>
                    <a:p>
                      <a:pPr lvl="0" algn="l">
                        <a:lnSpc>
                          <a:spcPct val="100000"/>
                        </a:lnSpc>
                        <a:spcBef>
                          <a:spcPts val="0"/>
                        </a:spcBef>
                        <a:spcAft>
                          <a:spcPts val="0"/>
                        </a:spcAft>
                        <a:buNone/>
                      </a:pPr>
                      <a:r>
                        <a:rPr lang="en-US" sz="1800" b="0" i="0" u="none" strike="noStrike" noProof="0" err="1">
                          <a:solidFill>
                            <a:schemeClr val="tx1"/>
                          </a:solidFill>
                          <a:latin typeface="Calibri"/>
                        </a:rPr>
                        <a:t>fbeat</a:t>
                      </a:r>
                      <a:r>
                        <a:rPr lang="en-US" sz="1800" b="0" i="0" u="none" strike="noStrike" noProof="0">
                          <a:solidFill>
                            <a:schemeClr val="tx1"/>
                          </a:solidFill>
                          <a:latin typeface="Calibri"/>
                        </a:rPr>
                        <a:t>=|f1-f2|</a:t>
                      </a:r>
                    </a:p>
                    <a:p>
                      <a:pPr lvl="0" algn="l">
                        <a:lnSpc>
                          <a:spcPct val="100000"/>
                        </a:lnSpc>
                        <a:spcBef>
                          <a:spcPts val="0"/>
                        </a:spcBef>
                        <a:spcAft>
                          <a:spcPts val="0"/>
                        </a:spcAft>
                        <a:buNone/>
                      </a:pPr>
                      <a:r>
                        <a:rPr lang="en-US" sz="1800" b="0" i="0" u="none" strike="noStrike" noProof="0">
                          <a:solidFill>
                            <a:schemeClr val="tx1"/>
                          </a:solidFill>
                          <a:latin typeface="Calibri"/>
                        </a:rPr>
                        <a:t>I = P/A</a:t>
                      </a:r>
                    </a:p>
                    <a:p>
                      <a:pPr lvl="0" algn="l">
                        <a:lnSpc>
                          <a:spcPct val="100000"/>
                        </a:lnSpc>
                        <a:spcBef>
                          <a:spcPts val="0"/>
                        </a:spcBef>
                        <a:spcAft>
                          <a:spcPts val="0"/>
                        </a:spcAft>
                        <a:buNone/>
                      </a:pPr>
                      <a:r>
                        <a:rPr lang="en-US" sz="1800" b="0" i="0" u="none" strike="noStrike" noProof="0">
                          <a:solidFill>
                            <a:schemeClr val="tx1"/>
                          </a:solidFill>
                          <a:latin typeface="Calibri"/>
                        </a:rPr>
                        <a:t>I=P/(4πr</a:t>
                      </a:r>
                      <a:r>
                        <a:rPr lang="en-US" sz="1800" b="0" i="0" u="none" strike="noStrike" baseline="30000" noProof="0">
                          <a:solidFill>
                            <a:schemeClr val="tx1"/>
                          </a:solidFill>
                          <a:latin typeface="Calibri"/>
                        </a:rPr>
                        <a:t>2</a:t>
                      </a:r>
                      <a:r>
                        <a:rPr lang="en-US" sz="1800" b="0" i="0" u="none" strike="noStrike" noProof="0">
                          <a:solidFill>
                            <a:schemeClr val="tx1"/>
                          </a:solidFill>
                          <a:latin typeface="Calibri"/>
                        </a:rPr>
                        <a:t>)</a:t>
                      </a:r>
                    </a:p>
                    <a:p>
                      <a:pPr lvl="0" algn="l">
                        <a:lnSpc>
                          <a:spcPct val="100000"/>
                        </a:lnSpc>
                        <a:spcBef>
                          <a:spcPts val="0"/>
                        </a:spcBef>
                        <a:spcAft>
                          <a:spcPts val="0"/>
                        </a:spcAft>
                        <a:buNone/>
                      </a:pPr>
                      <a:r>
                        <a:rPr lang="en-US" sz="1800" b="0" i="0" u="none" strike="noStrike" noProof="0">
                          <a:solidFill>
                            <a:schemeClr val="tx1"/>
                          </a:solidFill>
                          <a:latin typeface="Calibri"/>
                        </a:rPr>
                        <a:t>(I1)/(I2) = (R1)</a:t>
                      </a:r>
                      <a:r>
                        <a:rPr lang="en-US" sz="1800" b="0" i="0" u="none" strike="noStrike" baseline="30000" noProof="0">
                          <a:solidFill>
                            <a:schemeClr val="tx1"/>
                          </a:solidFill>
                          <a:latin typeface="Calibri"/>
                        </a:rPr>
                        <a:t>2</a:t>
                      </a:r>
                      <a:r>
                        <a:rPr lang="en-US" sz="1800" b="0" i="0" u="none" strike="noStrike" noProof="0">
                          <a:solidFill>
                            <a:schemeClr val="tx1"/>
                          </a:solidFill>
                          <a:latin typeface="Calibri"/>
                        </a:rPr>
                        <a:t>/(R2)</a:t>
                      </a:r>
                      <a:r>
                        <a:rPr lang="en-US" sz="1800" b="0" i="0" u="none" strike="noStrike" baseline="30000" noProof="0">
                          <a:solidFill>
                            <a:schemeClr val="tx1"/>
                          </a:solidFill>
                          <a:latin typeface="Calibri"/>
                        </a:rPr>
                        <a:t>2</a:t>
                      </a:r>
                    </a:p>
                    <a:p>
                      <a:pPr lvl="0" algn="l">
                        <a:lnSpc>
                          <a:spcPct val="100000"/>
                        </a:lnSpc>
                        <a:spcBef>
                          <a:spcPts val="0"/>
                        </a:spcBef>
                        <a:spcAft>
                          <a:spcPts val="0"/>
                        </a:spcAft>
                        <a:buNone/>
                      </a:pPr>
                      <a:r>
                        <a:rPr lang="en-US" sz="1800" b="0" i="0" u="none" strike="noStrike" noProof="0">
                          <a:solidFill>
                            <a:schemeClr val="tx1"/>
                          </a:solidFill>
                          <a:latin typeface="Calibri"/>
                        </a:rPr>
                        <a:t>I</a:t>
                      </a:r>
                      <a:r>
                        <a:rPr lang="en-US" sz="1800" b="0" i="0" u="none" strike="noStrike" baseline="-25000" noProof="0">
                          <a:solidFill>
                            <a:schemeClr val="tx1"/>
                          </a:solidFill>
                          <a:latin typeface="Calibri"/>
                        </a:rPr>
                        <a:t>o</a:t>
                      </a:r>
                      <a:r>
                        <a:rPr lang="en-US" sz="1800" b="0" i="0" u="none" strike="noStrike" noProof="0">
                          <a:solidFill>
                            <a:schemeClr val="tx1"/>
                          </a:solidFill>
                          <a:latin typeface="Calibri"/>
                        </a:rPr>
                        <a:t>= 1.0 × 10</a:t>
                      </a:r>
                      <a:r>
                        <a:rPr lang="en-US" sz="1800" b="0" i="0" u="none" strike="noStrike" baseline="30000" noProof="0">
                          <a:solidFill>
                            <a:schemeClr val="tx1"/>
                          </a:solidFill>
                          <a:latin typeface="Calibri"/>
                        </a:rPr>
                        <a:t>-12</a:t>
                      </a:r>
                      <a:r>
                        <a:rPr lang="en-US" sz="1800" b="0" i="0" u="none" strike="noStrike" noProof="0">
                          <a:solidFill>
                            <a:schemeClr val="tx1"/>
                          </a:solidFill>
                          <a:latin typeface="Calibri"/>
                        </a:rPr>
                        <a:t> W/m</a:t>
                      </a:r>
                      <a:r>
                        <a:rPr lang="en-US" sz="1800" b="0" i="0" u="none" strike="noStrike" baseline="30000" noProof="0">
                          <a:solidFill>
                            <a:schemeClr val="tx1"/>
                          </a:solidFill>
                          <a:latin typeface="Calibri"/>
                        </a:rPr>
                        <a:t>2</a:t>
                      </a:r>
                      <a:endParaRPr lang="en-US" sz="1800" b="1" i="0" u="none" strike="noStrike" baseline="30000" noProof="0">
                        <a:latin typeface="Calibri"/>
                      </a:endParaRPr>
                    </a:p>
                    <a:p>
                      <a:pPr lvl="0" algn="l">
                        <a:lnSpc>
                          <a:spcPct val="100000"/>
                        </a:lnSpc>
                        <a:spcBef>
                          <a:spcPts val="0"/>
                        </a:spcBef>
                        <a:spcAft>
                          <a:spcPts val="0"/>
                        </a:spcAft>
                        <a:buNone/>
                      </a:pPr>
                      <a:endParaRPr lang="en-US" sz="1800" b="0" i="0" u="none" strike="noStrike" noProof="0">
                        <a:solidFill>
                          <a:schemeClr val="tx1"/>
                        </a:solidFill>
                      </a:endParaRPr>
                    </a:p>
                    <a:p>
                      <a:pPr lvl="0" algn="l">
                        <a:lnSpc>
                          <a:spcPct val="100000"/>
                        </a:lnSpc>
                        <a:spcBef>
                          <a:spcPts val="0"/>
                        </a:spcBef>
                        <a:spcAft>
                          <a:spcPts val="0"/>
                        </a:spcAft>
                        <a:buNone/>
                      </a:pPr>
                      <a:endParaRPr lang="en-US" sz="1800" b="0" i="0" u="none" strike="noStrike" noProof="0">
                        <a:solidFill>
                          <a:schemeClr val="tx1"/>
                        </a:solidFill>
                        <a:latin typeface="Calibri"/>
                      </a:endParaRPr>
                    </a:p>
                    <a:p>
                      <a:pPr lvl="0" algn="l">
                        <a:lnSpc>
                          <a:spcPct val="100000"/>
                        </a:lnSpc>
                        <a:spcBef>
                          <a:spcPts val="0"/>
                        </a:spcBef>
                        <a:spcAft>
                          <a:spcPts val="0"/>
                        </a:spcAft>
                        <a:buNone/>
                      </a:pPr>
                      <a:endParaRPr lang="en-US" sz="2100" b="0" i="0" u="none" strike="noStrike" cap="none" spc="60" noProof="0">
                        <a:solidFill>
                          <a:schemeClr val="tx1"/>
                        </a:solidFill>
                        <a:latin typeface="Calibri"/>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pic>
        <p:nvPicPr>
          <p:cNvPr id="3" name="Picture 4">
            <a:extLst>
              <a:ext uri="{FF2B5EF4-FFF2-40B4-BE49-F238E27FC236}">
                <a16:creationId xmlns:a16="http://schemas.microsoft.com/office/drawing/2014/main" id="{6A4189DD-257A-4FF5-BBD3-8FCE13A446C7}"/>
              </a:ext>
            </a:extLst>
          </p:cNvPr>
          <p:cNvPicPr>
            <a:picLocks noChangeAspect="1"/>
          </p:cNvPicPr>
          <p:nvPr/>
        </p:nvPicPr>
        <p:blipFill>
          <a:blip r:embed="rId2"/>
          <a:stretch>
            <a:fillRect/>
          </a:stretch>
        </p:blipFill>
        <p:spPr>
          <a:xfrm>
            <a:off x="4493477" y="5120153"/>
            <a:ext cx="2312948" cy="817987"/>
          </a:xfrm>
          <a:prstGeom prst="rect">
            <a:avLst/>
          </a:prstGeom>
        </p:spPr>
      </p:pic>
    </p:spTree>
    <p:extLst>
      <p:ext uri="{BB962C8B-B14F-4D97-AF65-F5344CB8AC3E}">
        <p14:creationId xmlns:p14="http://schemas.microsoft.com/office/powerpoint/2010/main" val="58913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A128-2A49-4EF8-82BA-F1EBD3E79C58}"/>
              </a:ext>
            </a:extLst>
          </p:cNvPr>
          <p:cNvSpPr>
            <a:spLocks noGrp="1"/>
          </p:cNvSpPr>
          <p:nvPr>
            <p:ph type="title"/>
          </p:nvPr>
        </p:nvSpPr>
        <p:spPr>
          <a:xfrm>
            <a:off x="813351" y="456233"/>
            <a:ext cx="4369906" cy="977694"/>
          </a:xfrm>
        </p:spPr>
        <p:txBody>
          <a:bodyPr/>
          <a:lstStyle/>
          <a:p>
            <a:r>
              <a:rPr lang="en-US" dirty="0">
                <a:cs typeface="Calibri Light" panose="020F0302020204030204"/>
              </a:rPr>
              <a:t>USEFUL TABLES</a:t>
            </a:r>
            <a:endParaRPr lang="en-US" dirty="0"/>
          </a:p>
        </p:txBody>
      </p:sp>
      <p:graphicFrame>
        <p:nvGraphicFramePr>
          <p:cNvPr id="4" name="Table 3">
            <a:extLst>
              <a:ext uri="{FF2B5EF4-FFF2-40B4-BE49-F238E27FC236}">
                <a16:creationId xmlns:a16="http://schemas.microsoft.com/office/drawing/2014/main" id="{9944FD4D-70F0-4319-A046-062E15B797D2}"/>
              </a:ext>
            </a:extLst>
          </p:cNvPr>
          <p:cNvGraphicFramePr>
            <a:graphicFrameLocks noGrp="1"/>
          </p:cNvGraphicFramePr>
          <p:nvPr>
            <p:extLst>
              <p:ext uri="{D42A27DB-BD31-4B8C-83A1-F6EECF244321}">
                <p14:modId xmlns:p14="http://schemas.microsoft.com/office/powerpoint/2010/main" val="1120041679"/>
              </p:ext>
            </p:extLst>
          </p:nvPr>
        </p:nvGraphicFramePr>
        <p:xfrm>
          <a:off x="969065" y="3147391"/>
          <a:ext cx="2342359" cy="1463040"/>
        </p:xfrm>
        <a:graphic>
          <a:graphicData uri="http://schemas.openxmlformats.org/drawingml/2006/table">
            <a:tbl>
              <a:tblPr firstRow="1" bandRow="1">
                <a:tableStyleId>{5C22544A-7EE6-4342-B048-85BDC9FD1C3A}</a:tableStyleId>
              </a:tblPr>
              <a:tblGrid>
                <a:gridCol w="677555">
                  <a:extLst>
                    <a:ext uri="{9D8B030D-6E8A-4147-A177-3AD203B41FA5}">
                      <a16:colId xmlns:a16="http://schemas.microsoft.com/office/drawing/2014/main" val="2573858603"/>
                    </a:ext>
                  </a:extLst>
                </a:gridCol>
                <a:gridCol w="1664804">
                  <a:extLst>
                    <a:ext uri="{9D8B030D-6E8A-4147-A177-3AD203B41FA5}">
                      <a16:colId xmlns:a16="http://schemas.microsoft.com/office/drawing/2014/main" val="4130592708"/>
                    </a:ext>
                  </a:extLst>
                </a:gridCol>
              </a:tblGrid>
              <a:tr h="360296">
                <a:tc>
                  <a:txBody>
                    <a:bodyPr/>
                    <a:lstStyle/>
                    <a:p>
                      <a:r>
                        <a:rPr lang="en-US" dirty="0"/>
                        <a:t>I2/I1</a:t>
                      </a:r>
                    </a:p>
                  </a:txBody>
                  <a:tcPr anchor="ctr"/>
                </a:tc>
                <a:tc>
                  <a:txBody>
                    <a:bodyPr/>
                    <a:lstStyle/>
                    <a:p>
                      <a:r>
                        <a:rPr lang="el-GR" dirty="0"/>
                        <a:t>β2–β1</a:t>
                      </a:r>
                    </a:p>
                  </a:txBody>
                  <a:tcPr anchor="ctr"/>
                </a:tc>
                <a:extLst>
                  <a:ext uri="{0D108BD9-81ED-4DB2-BD59-A6C34878D82A}">
                    <a16:rowId xmlns:a16="http://schemas.microsoft.com/office/drawing/2014/main" val="2079116582"/>
                  </a:ext>
                </a:extLst>
              </a:tr>
              <a:tr h="360296">
                <a:tc>
                  <a:txBody>
                    <a:bodyPr/>
                    <a:lstStyle/>
                    <a:p>
                      <a:r>
                        <a:rPr lang="en-US" dirty="0"/>
                        <a:t>2.0</a:t>
                      </a:r>
                    </a:p>
                  </a:txBody>
                  <a:tcPr anchor="ctr"/>
                </a:tc>
                <a:tc>
                  <a:txBody>
                    <a:bodyPr/>
                    <a:lstStyle/>
                    <a:p>
                      <a:r>
                        <a:rPr lang="en-US" dirty="0"/>
                        <a:t>3.0 dB</a:t>
                      </a:r>
                    </a:p>
                  </a:txBody>
                  <a:tcPr anchor="ctr"/>
                </a:tc>
                <a:extLst>
                  <a:ext uri="{0D108BD9-81ED-4DB2-BD59-A6C34878D82A}">
                    <a16:rowId xmlns:a16="http://schemas.microsoft.com/office/drawing/2014/main" val="2309927891"/>
                  </a:ext>
                </a:extLst>
              </a:tr>
              <a:tr h="360296">
                <a:tc>
                  <a:txBody>
                    <a:bodyPr/>
                    <a:lstStyle/>
                    <a:p>
                      <a:r>
                        <a:rPr lang="en-US" dirty="0"/>
                        <a:t>5.0</a:t>
                      </a:r>
                    </a:p>
                  </a:txBody>
                  <a:tcPr anchor="ctr"/>
                </a:tc>
                <a:tc>
                  <a:txBody>
                    <a:bodyPr/>
                    <a:lstStyle/>
                    <a:p>
                      <a:r>
                        <a:rPr lang="en-US" dirty="0"/>
                        <a:t>7.0 dB</a:t>
                      </a:r>
                    </a:p>
                  </a:txBody>
                  <a:tcPr anchor="ctr"/>
                </a:tc>
                <a:extLst>
                  <a:ext uri="{0D108BD9-81ED-4DB2-BD59-A6C34878D82A}">
                    <a16:rowId xmlns:a16="http://schemas.microsoft.com/office/drawing/2014/main" val="2835415227"/>
                  </a:ext>
                </a:extLst>
              </a:tr>
              <a:tr h="360296">
                <a:tc>
                  <a:txBody>
                    <a:bodyPr/>
                    <a:lstStyle/>
                    <a:p>
                      <a:r>
                        <a:rPr lang="en-US" dirty="0"/>
                        <a:t>10.0</a:t>
                      </a:r>
                    </a:p>
                  </a:txBody>
                  <a:tcPr anchor="ctr"/>
                </a:tc>
                <a:tc>
                  <a:txBody>
                    <a:bodyPr/>
                    <a:lstStyle/>
                    <a:p>
                      <a:r>
                        <a:rPr lang="en-US" dirty="0"/>
                        <a:t>10.0 dB</a:t>
                      </a:r>
                    </a:p>
                  </a:txBody>
                  <a:tcPr anchor="ctr"/>
                </a:tc>
                <a:extLst>
                  <a:ext uri="{0D108BD9-81ED-4DB2-BD59-A6C34878D82A}">
                    <a16:rowId xmlns:a16="http://schemas.microsoft.com/office/drawing/2014/main" val="246444328"/>
                  </a:ext>
                </a:extLst>
              </a:tr>
            </a:tbl>
          </a:graphicData>
        </a:graphic>
      </p:graphicFrame>
      <p:sp>
        <p:nvSpPr>
          <p:cNvPr id="5" name="TextBox 4">
            <a:extLst>
              <a:ext uri="{FF2B5EF4-FFF2-40B4-BE49-F238E27FC236}">
                <a16:creationId xmlns:a16="http://schemas.microsoft.com/office/drawing/2014/main" id="{CF42BAAF-4CB2-49F1-8F8A-F46868D19646}"/>
              </a:ext>
            </a:extLst>
          </p:cNvPr>
          <p:cNvSpPr txBox="1"/>
          <p:nvPr/>
        </p:nvSpPr>
        <p:spPr>
          <a:xfrm>
            <a:off x="815009" y="1850335"/>
            <a:ext cx="27514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Ratios of Intensities and Corresponding Differences in Sound Intensity Levels</a:t>
            </a:r>
          </a:p>
        </p:txBody>
      </p:sp>
      <p:graphicFrame>
        <p:nvGraphicFramePr>
          <p:cNvPr id="7" name="Table 6">
            <a:extLst>
              <a:ext uri="{FF2B5EF4-FFF2-40B4-BE49-F238E27FC236}">
                <a16:creationId xmlns:a16="http://schemas.microsoft.com/office/drawing/2014/main" id="{6C4C0ABA-C6A8-4F16-A101-596F9F48295A}"/>
              </a:ext>
            </a:extLst>
          </p:cNvPr>
          <p:cNvGraphicFramePr>
            <a:graphicFrameLocks noGrp="1"/>
          </p:cNvGraphicFramePr>
          <p:nvPr>
            <p:extLst>
              <p:ext uri="{D42A27DB-BD31-4B8C-83A1-F6EECF244321}">
                <p14:modId xmlns:p14="http://schemas.microsoft.com/office/powerpoint/2010/main" val="2936057040"/>
              </p:ext>
            </p:extLst>
          </p:nvPr>
        </p:nvGraphicFramePr>
        <p:xfrm>
          <a:off x="3163956" y="-3139108"/>
          <a:ext cx="416560" cy="1005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483904881"/>
                    </a:ext>
                  </a:extLst>
                </a:gridCol>
                <a:gridCol w="208280">
                  <a:extLst>
                    <a:ext uri="{9D8B030D-6E8A-4147-A177-3AD203B41FA5}">
                      <a16:colId xmlns:a16="http://schemas.microsoft.com/office/drawing/2014/main" val="1847707504"/>
                    </a:ext>
                  </a:extLst>
                </a:gridCol>
              </a:tblGrid>
              <a:tr h="198886">
                <a:tc>
                  <a:txBody>
                    <a:bodyPr/>
                    <a:lstStyle/>
                    <a:p>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653606631"/>
                  </a:ext>
                </a:extLst>
              </a:tr>
              <a:tr h="198886">
                <a:tc gridSpan="2">
                  <a:txBody>
                    <a:bodyPr/>
                    <a:lstStyle/>
                    <a:p>
                      <a:endParaRPr lang="en-US" sz="1600" dirty="0"/>
                    </a:p>
                  </a:txBody>
                  <a:tcPr anchor="ctr"/>
                </a:tc>
                <a:tc hMerge="1">
                  <a:txBody>
                    <a:bodyPr/>
                    <a:lstStyle/>
                    <a:p>
                      <a:endParaRPr lang="en-US"/>
                    </a:p>
                  </a:txBody>
                  <a:tcPr/>
                </a:tc>
                <a:extLst>
                  <a:ext uri="{0D108BD9-81ED-4DB2-BD59-A6C34878D82A}">
                    <a16:rowId xmlns:a16="http://schemas.microsoft.com/office/drawing/2014/main" val="137198327"/>
                  </a:ext>
                </a:extLst>
              </a:tr>
              <a:tr h="198886">
                <a:tc>
                  <a:txBody>
                    <a:bodyPr/>
                    <a:lstStyle/>
                    <a:p>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3463740367"/>
                  </a:ext>
                </a:extLst>
              </a:tr>
            </a:tbl>
          </a:graphicData>
        </a:graphic>
      </p:graphicFrame>
      <p:sp>
        <p:nvSpPr>
          <p:cNvPr id="8" name="TextBox 7">
            <a:extLst>
              <a:ext uri="{FF2B5EF4-FFF2-40B4-BE49-F238E27FC236}">
                <a16:creationId xmlns:a16="http://schemas.microsoft.com/office/drawing/2014/main" id="{FE50EB02-A0DE-4C05-A196-6A8567578579}"/>
              </a:ext>
            </a:extLst>
          </p:cNvPr>
          <p:cNvSpPr txBox="1"/>
          <p:nvPr/>
        </p:nvSpPr>
        <p:spPr>
          <a:xfrm>
            <a:off x="1717813" y="5420139"/>
            <a:ext cx="34637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Speed of Sound in Various Media</a:t>
            </a:r>
          </a:p>
        </p:txBody>
      </p:sp>
      <p:graphicFrame>
        <p:nvGraphicFramePr>
          <p:cNvPr id="10" name="Table 9">
            <a:extLst>
              <a:ext uri="{FF2B5EF4-FFF2-40B4-BE49-F238E27FC236}">
                <a16:creationId xmlns:a16="http://schemas.microsoft.com/office/drawing/2014/main" id="{6D05356C-4568-4447-B62C-8A3A507D3273}"/>
              </a:ext>
            </a:extLst>
          </p:cNvPr>
          <p:cNvGraphicFramePr>
            <a:graphicFrameLocks noGrp="1"/>
          </p:cNvGraphicFramePr>
          <p:nvPr>
            <p:extLst>
              <p:ext uri="{D42A27DB-BD31-4B8C-83A1-F6EECF244321}">
                <p14:modId xmlns:p14="http://schemas.microsoft.com/office/powerpoint/2010/main" val="75457403"/>
              </p:ext>
            </p:extLst>
          </p:nvPr>
        </p:nvGraphicFramePr>
        <p:xfrm>
          <a:off x="5557631" y="477079"/>
          <a:ext cx="3967373" cy="1828800"/>
        </p:xfrm>
        <a:graphic>
          <a:graphicData uri="http://schemas.openxmlformats.org/drawingml/2006/table">
            <a:tbl>
              <a:tblPr firstRow="1" bandRow="1">
                <a:tableStyleId>{5C22544A-7EE6-4342-B048-85BDC9FD1C3A}</a:tableStyleId>
              </a:tblPr>
              <a:tblGrid>
                <a:gridCol w="2633517">
                  <a:extLst>
                    <a:ext uri="{9D8B030D-6E8A-4147-A177-3AD203B41FA5}">
                      <a16:colId xmlns:a16="http://schemas.microsoft.com/office/drawing/2014/main" val="3620797712"/>
                    </a:ext>
                  </a:extLst>
                </a:gridCol>
                <a:gridCol w="1333856">
                  <a:extLst>
                    <a:ext uri="{9D8B030D-6E8A-4147-A177-3AD203B41FA5}">
                      <a16:colId xmlns:a16="http://schemas.microsoft.com/office/drawing/2014/main" val="2656955024"/>
                    </a:ext>
                  </a:extLst>
                </a:gridCol>
              </a:tblGrid>
              <a:tr h="0">
                <a:tc>
                  <a:txBody>
                    <a:bodyPr/>
                    <a:lstStyle/>
                    <a:p>
                      <a:r>
                        <a:rPr lang="en-US" dirty="0"/>
                        <a:t>Medium​</a:t>
                      </a:r>
                    </a:p>
                  </a:txBody>
                  <a:tcPr anchor="ctr"/>
                </a:tc>
                <a:tc>
                  <a:txBody>
                    <a:bodyPr/>
                    <a:lstStyle/>
                    <a:p>
                      <a:r>
                        <a:rPr lang="en-US" dirty="0" err="1"/>
                        <a:t>vw</a:t>
                      </a:r>
                      <a:r>
                        <a:rPr lang="en-US" dirty="0"/>
                        <a:t>(m/s)​</a:t>
                      </a:r>
                    </a:p>
                  </a:txBody>
                  <a:tcPr anchor="ctr"/>
                </a:tc>
                <a:extLst>
                  <a:ext uri="{0D108BD9-81ED-4DB2-BD59-A6C34878D82A}">
                    <a16:rowId xmlns:a16="http://schemas.microsoft.com/office/drawing/2014/main" val="1804931711"/>
                  </a:ext>
                </a:extLst>
              </a:tr>
              <a:tr h="0">
                <a:tc gridSpan="2">
                  <a:txBody>
                    <a:bodyPr/>
                    <a:lstStyle/>
                    <a:p>
                      <a:r>
                        <a:rPr lang="en-US" dirty="0"/>
                        <a:t>Gases at 0ºC​</a:t>
                      </a:r>
                    </a:p>
                  </a:txBody>
                  <a:tcPr anchor="ctr"/>
                </a:tc>
                <a:tc hMerge="1">
                  <a:txBody>
                    <a:bodyPr/>
                    <a:lstStyle/>
                    <a:p>
                      <a:endParaRPr lang="en-US"/>
                    </a:p>
                  </a:txBody>
                  <a:tcPr/>
                </a:tc>
                <a:extLst>
                  <a:ext uri="{0D108BD9-81ED-4DB2-BD59-A6C34878D82A}">
                    <a16:rowId xmlns:a16="http://schemas.microsoft.com/office/drawing/2014/main" val="3977818862"/>
                  </a:ext>
                </a:extLst>
              </a:tr>
              <a:tr h="0">
                <a:tc>
                  <a:txBody>
                    <a:bodyPr/>
                    <a:lstStyle/>
                    <a:p>
                      <a:r>
                        <a:rPr lang="en-US" dirty="0"/>
                        <a:t>Air​</a:t>
                      </a:r>
                    </a:p>
                  </a:txBody>
                  <a:tcPr anchor="ctr"/>
                </a:tc>
                <a:tc>
                  <a:txBody>
                    <a:bodyPr/>
                    <a:lstStyle/>
                    <a:p>
                      <a:r>
                        <a:rPr lang="en-US" dirty="0"/>
                        <a:t>331​</a:t>
                      </a:r>
                    </a:p>
                  </a:txBody>
                  <a:tcPr anchor="ctr"/>
                </a:tc>
                <a:extLst>
                  <a:ext uri="{0D108BD9-81ED-4DB2-BD59-A6C34878D82A}">
                    <a16:rowId xmlns:a16="http://schemas.microsoft.com/office/drawing/2014/main" val="2688838448"/>
                  </a:ext>
                </a:extLst>
              </a:tr>
              <a:tr h="0">
                <a:tc>
                  <a:txBody>
                    <a:bodyPr/>
                    <a:lstStyle/>
                    <a:p>
                      <a:r>
                        <a:rPr lang="en-US" dirty="0"/>
                        <a:t>Carbon dioxide​</a:t>
                      </a:r>
                    </a:p>
                  </a:txBody>
                  <a:tcPr anchor="ctr"/>
                </a:tc>
                <a:tc>
                  <a:txBody>
                    <a:bodyPr/>
                    <a:lstStyle/>
                    <a:p>
                      <a:r>
                        <a:rPr lang="en-US" dirty="0"/>
                        <a:t>259​</a:t>
                      </a:r>
                    </a:p>
                  </a:txBody>
                  <a:tcPr anchor="ctr"/>
                </a:tc>
                <a:extLst>
                  <a:ext uri="{0D108BD9-81ED-4DB2-BD59-A6C34878D82A}">
                    <a16:rowId xmlns:a16="http://schemas.microsoft.com/office/drawing/2014/main" val="2886019324"/>
                  </a:ext>
                </a:extLst>
              </a:tr>
              <a:tr h="0">
                <a:tc>
                  <a:txBody>
                    <a:bodyPr/>
                    <a:lstStyle/>
                    <a:p>
                      <a:r>
                        <a:rPr lang="en-US" dirty="0"/>
                        <a:t>Oxygen​</a:t>
                      </a:r>
                    </a:p>
                  </a:txBody>
                  <a:tcPr anchor="ctr"/>
                </a:tc>
                <a:tc>
                  <a:txBody>
                    <a:bodyPr/>
                    <a:lstStyle/>
                    <a:p>
                      <a:r>
                        <a:rPr lang="en-US" dirty="0"/>
                        <a:t>316​</a:t>
                      </a:r>
                    </a:p>
                  </a:txBody>
                  <a:tcPr anchor="ctr"/>
                </a:tc>
                <a:extLst>
                  <a:ext uri="{0D108BD9-81ED-4DB2-BD59-A6C34878D82A}">
                    <a16:rowId xmlns:a16="http://schemas.microsoft.com/office/drawing/2014/main" val="3655265129"/>
                  </a:ext>
                </a:extLst>
              </a:tr>
            </a:tbl>
          </a:graphicData>
        </a:graphic>
      </p:graphicFrame>
      <p:graphicFrame>
        <p:nvGraphicFramePr>
          <p:cNvPr id="12" name="Table 11">
            <a:extLst>
              <a:ext uri="{FF2B5EF4-FFF2-40B4-BE49-F238E27FC236}">
                <a16:creationId xmlns:a16="http://schemas.microsoft.com/office/drawing/2014/main" id="{9C99BCDD-9EE1-42B1-A354-DF95B6EB95DB}"/>
              </a:ext>
            </a:extLst>
          </p:cNvPr>
          <p:cNvGraphicFramePr>
            <a:graphicFrameLocks noGrp="1"/>
          </p:cNvGraphicFramePr>
          <p:nvPr>
            <p:extLst>
              <p:ext uri="{D42A27DB-BD31-4B8C-83A1-F6EECF244321}">
                <p14:modId xmlns:p14="http://schemas.microsoft.com/office/powerpoint/2010/main" val="3989216088"/>
              </p:ext>
            </p:extLst>
          </p:nvPr>
        </p:nvGraphicFramePr>
        <p:xfrm>
          <a:off x="5557631" y="2307534"/>
          <a:ext cx="3975649" cy="1828800"/>
        </p:xfrm>
        <a:graphic>
          <a:graphicData uri="http://schemas.openxmlformats.org/drawingml/2006/table">
            <a:tbl>
              <a:tblPr firstRow="1" bandRow="1">
                <a:tableStyleId>{5C22544A-7EE6-4342-B048-85BDC9FD1C3A}</a:tableStyleId>
              </a:tblPr>
              <a:tblGrid>
                <a:gridCol w="2534478">
                  <a:extLst>
                    <a:ext uri="{9D8B030D-6E8A-4147-A177-3AD203B41FA5}">
                      <a16:colId xmlns:a16="http://schemas.microsoft.com/office/drawing/2014/main" val="1868161007"/>
                    </a:ext>
                  </a:extLst>
                </a:gridCol>
                <a:gridCol w="1441171">
                  <a:extLst>
                    <a:ext uri="{9D8B030D-6E8A-4147-A177-3AD203B41FA5}">
                      <a16:colId xmlns:a16="http://schemas.microsoft.com/office/drawing/2014/main" val="2947052396"/>
                    </a:ext>
                  </a:extLst>
                </a:gridCol>
              </a:tblGrid>
              <a:tr h="0">
                <a:tc gridSpan="2">
                  <a:txBody>
                    <a:bodyPr/>
                    <a:lstStyle/>
                    <a:p>
                      <a:r>
                        <a:rPr lang="en-US" dirty="0"/>
                        <a:t>Liquids at 20ºC​</a:t>
                      </a:r>
                    </a:p>
                  </a:txBody>
                  <a:tcPr anchor="ctr"/>
                </a:tc>
                <a:tc hMerge="1">
                  <a:txBody>
                    <a:bodyPr/>
                    <a:lstStyle/>
                    <a:p>
                      <a:endParaRPr lang="en-US"/>
                    </a:p>
                  </a:txBody>
                  <a:tcPr/>
                </a:tc>
                <a:extLst>
                  <a:ext uri="{0D108BD9-81ED-4DB2-BD59-A6C34878D82A}">
                    <a16:rowId xmlns:a16="http://schemas.microsoft.com/office/drawing/2014/main" val="4045880605"/>
                  </a:ext>
                </a:extLst>
              </a:tr>
              <a:tr h="0">
                <a:tc>
                  <a:txBody>
                    <a:bodyPr/>
                    <a:lstStyle/>
                    <a:p>
                      <a:r>
                        <a:rPr lang="en-US" dirty="0"/>
                        <a:t>Ethanol​</a:t>
                      </a:r>
                    </a:p>
                  </a:txBody>
                  <a:tcPr anchor="ctr"/>
                </a:tc>
                <a:tc>
                  <a:txBody>
                    <a:bodyPr/>
                    <a:lstStyle/>
                    <a:p>
                      <a:r>
                        <a:rPr lang="en-US" dirty="0"/>
                        <a:t>1160​</a:t>
                      </a:r>
                    </a:p>
                  </a:txBody>
                  <a:tcPr anchor="ctr"/>
                </a:tc>
                <a:extLst>
                  <a:ext uri="{0D108BD9-81ED-4DB2-BD59-A6C34878D82A}">
                    <a16:rowId xmlns:a16="http://schemas.microsoft.com/office/drawing/2014/main" val="4124502140"/>
                  </a:ext>
                </a:extLst>
              </a:tr>
              <a:tr h="0">
                <a:tc>
                  <a:txBody>
                    <a:bodyPr/>
                    <a:lstStyle/>
                    <a:p>
                      <a:r>
                        <a:rPr lang="en-US" dirty="0"/>
                        <a:t>Mercury​</a:t>
                      </a:r>
                    </a:p>
                  </a:txBody>
                  <a:tcPr anchor="ctr"/>
                </a:tc>
                <a:tc>
                  <a:txBody>
                    <a:bodyPr/>
                    <a:lstStyle/>
                    <a:p>
                      <a:r>
                        <a:rPr lang="en-US" dirty="0"/>
                        <a:t>1450​</a:t>
                      </a:r>
                    </a:p>
                  </a:txBody>
                  <a:tcPr anchor="ctr"/>
                </a:tc>
                <a:extLst>
                  <a:ext uri="{0D108BD9-81ED-4DB2-BD59-A6C34878D82A}">
                    <a16:rowId xmlns:a16="http://schemas.microsoft.com/office/drawing/2014/main" val="1894245356"/>
                  </a:ext>
                </a:extLst>
              </a:tr>
              <a:tr h="0">
                <a:tc>
                  <a:txBody>
                    <a:bodyPr/>
                    <a:lstStyle/>
                    <a:p>
                      <a:r>
                        <a:rPr lang="en-US" dirty="0"/>
                        <a:t>Water, fresh​</a:t>
                      </a:r>
                    </a:p>
                  </a:txBody>
                  <a:tcPr anchor="ctr"/>
                </a:tc>
                <a:tc>
                  <a:txBody>
                    <a:bodyPr/>
                    <a:lstStyle/>
                    <a:p>
                      <a:r>
                        <a:rPr lang="en-US" dirty="0"/>
                        <a:t>1480​</a:t>
                      </a:r>
                    </a:p>
                  </a:txBody>
                  <a:tcPr anchor="ctr"/>
                </a:tc>
                <a:extLst>
                  <a:ext uri="{0D108BD9-81ED-4DB2-BD59-A6C34878D82A}">
                    <a16:rowId xmlns:a16="http://schemas.microsoft.com/office/drawing/2014/main" val="2998842713"/>
                  </a:ext>
                </a:extLst>
              </a:tr>
              <a:tr h="0">
                <a:tc>
                  <a:txBody>
                    <a:bodyPr/>
                    <a:lstStyle/>
                    <a:p>
                      <a:r>
                        <a:rPr lang="en-US" dirty="0"/>
                        <a:t>Sea water/Human tissue​</a:t>
                      </a:r>
                    </a:p>
                  </a:txBody>
                  <a:tcPr anchor="ctr"/>
                </a:tc>
                <a:tc>
                  <a:txBody>
                    <a:bodyPr/>
                    <a:lstStyle/>
                    <a:p>
                      <a:r>
                        <a:rPr lang="en-US" dirty="0"/>
                        <a:t>1540​</a:t>
                      </a:r>
                    </a:p>
                  </a:txBody>
                  <a:tcPr anchor="ctr"/>
                </a:tc>
                <a:extLst>
                  <a:ext uri="{0D108BD9-81ED-4DB2-BD59-A6C34878D82A}">
                    <a16:rowId xmlns:a16="http://schemas.microsoft.com/office/drawing/2014/main" val="636104411"/>
                  </a:ext>
                </a:extLst>
              </a:tr>
            </a:tbl>
          </a:graphicData>
        </a:graphic>
      </p:graphicFrame>
      <p:graphicFrame>
        <p:nvGraphicFramePr>
          <p:cNvPr id="14" name="Table 13">
            <a:extLst>
              <a:ext uri="{FF2B5EF4-FFF2-40B4-BE49-F238E27FC236}">
                <a16:creationId xmlns:a16="http://schemas.microsoft.com/office/drawing/2014/main" id="{D2EA4DED-4B7A-4F12-BA57-606A81C8D2A9}"/>
              </a:ext>
            </a:extLst>
          </p:cNvPr>
          <p:cNvGraphicFramePr>
            <a:graphicFrameLocks noGrp="1"/>
          </p:cNvGraphicFramePr>
          <p:nvPr>
            <p:extLst>
              <p:ext uri="{D42A27DB-BD31-4B8C-83A1-F6EECF244321}">
                <p14:modId xmlns:p14="http://schemas.microsoft.com/office/powerpoint/2010/main" val="3515143980"/>
              </p:ext>
            </p:extLst>
          </p:nvPr>
        </p:nvGraphicFramePr>
        <p:xfrm>
          <a:off x="5549348" y="4171122"/>
          <a:ext cx="4050194" cy="1828800"/>
        </p:xfrm>
        <a:graphic>
          <a:graphicData uri="http://schemas.openxmlformats.org/drawingml/2006/table">
            <a:tbl>
              <a:tblPr firstRow="1" bandRow="1">
                <a:tableStyleId>{5C22544A-7EE6-4342-B048-85BDC9FD1C3A}</a:tableStyleId>
              </a:tblPr>
              <a:tblGrid>
                <a:gridCol w="2567608">
                  <a:extLst>
                    <a:ext uri="{9D8B030D-6E8A-4147-A177-3AD203B41FA5}">
                      <a16:colId xmlns:a16="http://schemas.microsoft.com/office/drawing/2014/main" val="1466717289"/>
                    </a:ext>
                  </a:extLst>
                </a:gridCol>
                <a:gridCol w="1482586">
                  <a:extLst>
                    <a:ext uri="{9D8B030D-6E8A-4147-A177-3AD203B41FA5}">
                      <a16:colId xmlns:a16="http://schemas.microsoft.com/office/drawing/2014/main" val="3433356463"/>
                    </a:ext>
                  </a:extLst>
                </a:gridCol>
              </a:tblGrid>
              <a:tr h="0">
                <a:tc gridSpan="2">
                  <a:txBody>
                    <a:bodyPr/>
                    <a:lstStyle/>
                    <a:p>
                      <a:r>
                        <a:rPr lang="en-US"/>
                        <a:t>Solids ​</a:t>
                      </a:r>
                    </a:p>
                  </a:txBody>
                  <a:tcPr anchor="ctr"/>
                </a:tc>
                <a:tc hMerge="1">
                  <a:txBody>
                    <a:bodyPr/>
                    <a:lstStyle/>
                    <a:p>
                      <a:endParaRPr lang="en-US"/>
                    </a:p>
                  </a:txBody>
                  <a:tcPr/>
                </a:tc>
                <a:extLst>
                  <a:ext uri="{0D108BD9-81ED-4DB2-BD59-A6C34878D82A}">
                    <a16:rowId xmlns:a16="http://schemas.microsoft.com/office/drawing/2014/main" val="1512218022"/>
                  </a:ext>
                </a:extLst>
              </a:tr>
              <a:tr h="0">
                <a:tc>
                  <a:txBody>
                    <a:bodyPr/>
                    <a:lstStyle/>
                    <a:p>
                      <a:r>
                        <a:rPr lang="en-US"/>
                        <a:t>Vulcanized rubber​</a:t>
                      </a:r>
                    </a:p>
                  </a:txBody>
                  <a:tcPr anchor="ctr"/>
                </a:tc>
                <a:tc>
                  <a:txBody>
                    <a:bodyPr/>
                    <a:lstStyle/>
                    <a:p>
                      <a:r>
                        <a:rPr lang="en-US"/>
                        <a:t>54​</a:t>
                      </a:r>
                    </a:p>
                  </a:txBody>
                  <a:tcPr anchor="ctr"/>
                </a:tc>
                <a:extLst>
                  <a:ext uri="{0D108BD9-81ED-4DB2-BD59-A6C34878D82A}">
                    <a16:rowId xmlns:a16="http://schemas.microsoft.com/office/drawing/2014/main" val="1630403100"/>
                  </a:ext>
                </a:extLst>
              </a:tr>
              <a:tr h="0">
                <a:tc>
                  <a:txBody>
                    <a:bodyPr/>
                    <a:lstStyle/>
                    <a:p>
                      <a:r>
                        <a:rPr lang="en-US"/>
                        <a:t>Polyethylene​</a:t>
                      </a:r>
                    </a:p>
                  </a:txBody>
                  <a:tcPr anchor="ctr"/>
                </a:tc>
                <a:tc>
                  <a:txBody>
                    <a:bodyPr/>
                    <a:lstStyle/>
                    <a:p>
                      <a:r>
                        <a:rPr lang="en-US"/>
                        <a:t>920​</a:t>
                      </a:r>
                    </a:p>
                  </a:txBody>
                  <a:tcPr anchor="ctr"/>
                </a:tc>
                <a:extLst>
                  <a:ext uri="{0D108BD9-81ED-4DB2-BD59-A6C34878D82A}">
                    <a16:rowId xmlns:a16="http://schemas.microsoft.com/office/drawing/2014/main" val="4092521215"/>
                  </a:ext>
                </a:extLst>
              </a:tr>
              <a:tr h="0">
                <a:tc>
                  <a:txBody>
                    <a:bodyPr/>
                    <a:lstStyle/>
                    <a:p>
                      <a:r>
                        <a:rPr lang="en-US"/>
                        <a:t>Marble​</a:t>
                      </a:r>
                    </a:p>
                  </a:txBody>
                  <a:tcPr anchor="ctr"/>
                </a:tc>
                <a:tc>
                  <a:txBody>
                    <a:bodyPr/>
                    <a:lstStyle/>
                    <a:p>
                      <a:r>
                        <a:rPr lang="en-US"/>
                        <a:t>3810​</a:t>
                      </a:r>
                    </a:p>
                  </a:txBody>
                  <a:tcPr anchor="ctr"/>
                </a:tc>
                <a:extLst>
                  <a:ext uri="{0D108BD9-81ED-4DB2-BD59-A6C34878D82A}">
                    <a16:rowId xmlns:a16="http://schemas.microsoft.com/office/drawing/2014/main" val="3176211877"/>
                  </a:ext>
                </a:extLst>
              </a:tr>
              <a:tr h="0">
                <a:tc>
                  <a:txBody>
                    <a:bodyPr/>
                    <a:lstStyle/>
                    <a:p>
                      <a:r>
                        <a:rPr lang="en-US"/>
                        <a:t>Glass, Pyrex​</a:t>
                      </a:r>
                    </a:p>
                  </a:txBody>
                  <a:tcPr anchor="ctr"/>
                </a:tc>
                <a:tc>
                  <a:txBody>
                    <a:bodyPr/>
                    <a:lstStyle/>
                    <a:p>
                      <a:r>
                        <a:rPr lang="en-US"/>
                        <a:t>5640​</a:t>
                      </a:r>
                    </a:p>
                  </a:txBody>
                  <a:tcPr anchor="ctr"/>
                </a:tc>
                <a:extLst>
                  <a:ext uri="{0D108BD9-81ED-4DB2-BD59-A6C34878D82A}">
                    <a16:rowId xmlns:a16="http://schemas.microsoft.com/office/drawing/2014/main" val="2728109202"/>
                  </a:ext>
                </a:extLst>
              </a:tr>
            </a:tbl>
          </a:graphicData>
        </a:graphic>
      </p:graphicFrame>
    </p:spTree>
    <p:extLst>
      <p:ext uri="{BB962C8B-B14F-4D97-AF65-F5344CB8AC3E}">
        <p14:creationId xmlns:p14="http://schemas.microsoft.com/office/powerpoint/2010/main" val="358432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4AE0-4682-449E-9B27-054A7D17D5D5}"/>
              </a:ext>
            </a:extLst>
          </p:cNvPr>
          <p:cNvSpPr>
            <a:spLocks noGrp="1"/>
          </p:cNvSpPr>
          <p:nvPr>
            <p:ph type="title"/>
          </p:nvPr>
        </p:nvSpPr>
        <p:spPr/>
        <p:txBody>
          <a:bodyPr/>
          <a:lstStyle/>
          <a:p>
            <a:r>
              <a:rPr lang="en-US" dirty="0">
                <a:cs typeface="Calibri Light"/>
              </a:rPr>
              <a:t>CLASSWORK POWER AND INTENSITY</a:t>
            </a:r>
            <a:endParaRPr lang="en-US" dirty="0"/>
          </a:p>
        </p:txBody>
      </p:sp>
      <p:sp>
        <p:nvSpPr>
          <p:cNvPr id="3" name="TextBox 2">
            <a:extLst>
              <a:ext uri="{FF2B5EF4-FFF2-40B4-BE49-F238E27FC236}">
                <a16:creationId xmlns:a16="http://schemas.microsoft.com/office/drawing/2014/main" id="{0BEA287B-9705-4ACD-BE89-5A3C4DB9F6AD}"/>
              </a:ext>
            </a:extLst>
          </p:cNvPr>
          <p:cNvSpPr txBox="1"/>
          <p:nvPr/>
        </p:nvSpPr>
        <p:spPr>
          <a:xfrm>
            <a:off x="697923" y="1546514"/>
            <a:ext cx="1078749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Q1) A rectangular receiver with length 0.3 m and height 0.6 m receives 24 Watts of power. </a:t>
            </a:r>
          </a:p>
          <a:p>
            <a:r>
              <a:rPr lang="en-US" dirty="0">
                <a:ea typeface="+mn-lt"/>
                <a:cs typeface="+mn-lt"/>
              </a:rPr>
              <a:t>a)What is the sound intensity at the receiver’s location. </a:t>
            </a:r>
          </a:p>
          <a:p>
            <a:r>
              <a:rPr lang="en-US" dirty="0">
                <a:ea typeface="+mn-lt"/>
                <a:cs typeface="+mn-lt"/>
              </a:rPr>
              <a:t>b)What is the sound intensity in decibel.</a:t>
            </a:r>
          </a:p>
          <a:p>
            <a:r>
              <a:rPr lang="en-US" dirty="0">
                <a:ea typeface="+mn-lt"/>
                <a:cs typeface="+mn-lt"/>
              </a:rPr>
              <a:t>c)What is the  power of the source considering that it is 5 meters away from the receiver.</a:t>
            </a:r>
          </a:p>
          <a:p>
            <a:endParaRPr lang="en-US" dirty="0">
              <a:ea typeface="+mn-lt"/>
              <a:cs typeface="+mn-lt"/>
            </a:endParaRPr>
          </a:p>
          <a:p>
            <a:r>
              <a:rPr lang="en-US" dirty="0">
                <a:ea typeface="+mn-lt"/>
                <a:cs typeface="+mn-lt"/>
              </a:rPr>
              <a:t>Q2) A sound speaker produces 12W power. </a:t>
            </a:r>
            <a:endParaRPr lang="en-US" dirty="0"/>
          </a:p>
          <a:p>
            <a:r>
              <a:rPr lang="en-US" dirty="0">
                <a:ea typeface="+mn-lt"/>
                <a:cs typeface="+mn-lt"/>
              </a:rPr>
              <a:t>a) What is the intensity at 7 meters away.</a:t>
            </a:r>
          </a:p>
          <a:p>
            <a:r>
              <a:rPr lang="en-US" dirty="0">
                <a:ea typeface="+mn-lt"/>
                <a:cs typeface="+mn-lt"/>
              </a:rPr>
              <a:t>b) What is the power received by a circular receiver with radius 0.4 meters.</a:t>
            </a:r>
          </a:p>
          <a:p>
            <a:endParaRPr lang="en-US" dirty="0">
              <a:ea typeface="+mn-lt"/>
              <a:cs typeface="+mn-lt"/>
            </a:endParaRPr>
          </a:p>
          <a:p>
            <a:r>
              <a:rPr lang="en-US" dirty="0">
                <a:ea typeface="+mn-lt"/>
                <a:cs typeface="+mn-lt"/>
              </a:rPr>
              <a:t>Q3) Ten drummers produces 34dB sound intensity from a 2 meters distance.</a:t>
            </a:r>
          </a:p>
          <a:p>
            <a:r>
              <a:rPr lang="en-US" dirty="0">
                <a:ea typeface="+mn-lt"/>
                <a:cs typeface="+mn-lt"/>
              </a:rPr>
              <a:t>a) What would be the sound intensity of 100 drummers heard from a 2meters distance (in decibel) </a:t>
            </a:r>
          </a:p>
          <a:p>
            <a:r>
              <a:rPr lang="en-US" dirty="0">
                <a:ea typeface="+mn-lt"/>
                <a:cs typeface="+mn-lt"/>
              </a:rPr>
              <a:t>b) What would be the sound intensity of 100 drummers heard from a 20 meters distance (in decibel)</a:t>
            </a:r>
          </a:p>
          <a:p>
            <a:endParaRPr lang="en-US" dirty="0">
              <a:ea typeface="+mn-lt"/>
              <a:cs typeface="+mn-lt"/>
            </a:endParaRPr>
          </a:p>
          <a:p>
            <a:r>
              <a:rPr lang="en-US" dirty="0">
                <a:ea typeface="+mn-lt"/>
                <a:cs typeface="+mn-lt"/>
              </a:rPr>
              <a:t>Q4) A sound wave produces 10,000 Pascal pressure difference at 0 degrees temperature. Find its intensity</a:t>
            </a:r>
          </a:p>
        </p:txBody>
      </p:sp>
      <p:sp>
        <p:nvSpPr>
          <p:cNvPr id="4" name="TextBox 3">
            <a:extLst>
              <a:ext uri="{FF2B5EF4-FFF2-40B4-BE49-F238E27FC236}">
                <a16:creationId xmlns:a16="http://schemas.microsoft.com/office/drawing/2014/main" id="{D9C66AB6-C377-4DFE-B54B-7ABC4F3286F9}"/>
              </a:ext>
            </a:extLst>
          </p:cNvPr>
          <p:cNvSpPr txBox="1"/>
          <p:nvPr/>
        </p:nvSpPr>
        <p:spPr>
          <a:xfrm>
            <a:off x="1081668" y="5514278"/>
            <a:ext cx="106512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 = P/A       I=P/(4πr2)         (I1)/(I2) = (R1)2/(R2)2   I = (Δp2) /(</a:t>
            </a:r>
            <a:r>
              <a:rPr lang="en-US" dirty="0">
                <a:ea typeface="+mn-lt"/>
                <a:cs typeface="+mn-lt"/>
              </a:rPr>
              <a:t>ρ </a:t>
            </a:r>
            <a:r>
              <a:rPr lang="en-US" dirty="0"/>
              <a:t>v)   </a:t>
            </a:r>
            <a:r>
              <a:rPr lang="en-US" dirty="0">
                <a:ea typeface="+mn-lt"/>
                <a:cs typeface="+mn-lt"/>
              </a:rPr>
              <a:t>v= 331 (Tk/273)½     ρ(air)=1.225 kg/m</a:t>
            </a:r>
            <a:r>
              <a:rPr lang="en-US" baseline="30000" dirty="0">
                <a:ea typeface="+mn-lt"/>
                <a:cs typeface="+mn-lt"/>
              </a:rPr>
              <a:t>3</a:t>
            </a:r>
            <a:endParaRPr lang="en-US" b="1" baseline="30000" dirty="0">
              <a:ea typeface="+mn-lt"/>
              <a:cs typeface="+mn-lt"/>
            </a:endParaRPr>
          </a:p>
          <a:p>
            <a:r>
              <a:rPr lang="en-US" dirty="0"/>
              <a:t>Io= 1.0 × 10-12 W/m2    β = 10 log (I/Io)    rules for </a:t>
            </a:r>
            <a:r>
              <a:rPr lang="en-US" dirty="0">
                <a:ea typeface="+mn-lt"/>
                <a:cs typeface="+mn-lt"/>
              </a:rPr>
              <a:t>β: If intensity increases 10 times, add ten to β</a:t>
            </a:r>
            <a:endParaRPr lang="en-US" dirty="0">
              <a:cs typeface="Calibri" panose="020F0502020204030204"/>
            </a:endParaRPr>
          </a:p>
        </p:txBody>
      </p:sp>
    </p:spTree>
    <p:extLst>
      <p:ext uri="{BB962C8B-B14F-4D97-AF65-F5344CB8AC3E}">
        <p14:creationId xmlns:p14="http://schemas.microsoft.com/office/powerpoint/2010/main" val="130999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7210-1D32-44E6-9640-11FE12E3846C}"/>
              </a:ext>
            </a:extLst>
          </p:cNvPr>
          <p:cNvSpPr>
            <a:spLocks noGrp="1"/>
          </p:cNvSpPr>
          <p:nvPr>
            <p:ph type="title"/>
          </p:nvPr>
        </p:nvSpPr>
        <p:spPr/>
        <p:txBody>
          <a:bodyPr/>
          <a:lstStyle/>
          <a:p>
            <a:r>
              <a:rPr lang="en-US" dirty="0">
                <a:cs typeface="Calibri Light"/>
              </a:rPr>
              <a:t>STANDING WAVES</a:t>
            </a:r>
            <a:endParaRPr lang="en-US" dirty="0"/>
          </a:p>
        </p:txBody>
      </p:sp>
      <p:pic>
        <p:nvPicPr>
          <p:cNvPr id="3" name="Picture 3" descr="Some standing waves for one side open instrument. n is an integer, it can only be odd.">
            <a:extLst>
              <a:ext uri="{FF2B5EF4-FFF2-40B4-BE49-F238E27FC236}">
                <a16:creationId xmlns:a16="http://schemas.microsoft.com/office/drawing/2014/main" id="{E167F33E-2151-4957-B881-20E71DBC6C77}"/>
              </a:ext>
            </a:extLst>
          </p:cNvPr>
          <p:cNvPicPr>
            <a:picLocks noChangeAspect="1"/>
          </p:cNvPicPr>
          <p:nvPr/>
        </p:nvPicPr>
        <p:blipFill>
          <a:blip r:embed="rId2"/>
          <a:stretch>
            <a:fillRect/>
          </a:stretch>
        </p:blipFill>
        <p:spPr>
          <a:xfrm>
            <a:off x="611554" y="3753845"/>
            <a:ext cx="6279661" cy="1655849"/>
          </a:xfrm>
          <a:prstGeom prst="rect">
            <a:avLst/>
          </a:prstGeom>
        </p:spPr>
      </p:pic>
      <p:pic>
        <p:nvPicPr>
          <p:cNvPr id="4" name="Picture 4" descr="Some standing waves both both sides open or both sides closed instrument. n is an integer, it can be odd or even">
            <a:extLst>
              <a:ext uri="{FF2B5EF4-FFF2-40B4-BE49-F238E27FC236}">
                <a16:creationId xmlns:a16="http://schemas.microsoft.com/office/drawing/2014/main" id="{71B1C267-2AF1-4830-8648-D40D5AFFCEF4}"/>
              </a:ext>
            </a:extLst>
          </p:cNvPr>
          <p:cNvPicPr>
            <a:picLocks noChangeAspect="1"/>
          </p:cNvPicPr>
          <p:nvPr/>
        </p:nvPicPr>
        <p:blipFill>
          <a:blip r:embed="rId3"/>
          <a:stretch>
            <a:fillRect/>
          </a:stretch>
        </p:blipFill>
        <p:spPr>
          <a:xfrm>
            <a:off x="668580" y="1694692"/>
            <a:ext cx="6152660" cy="1624957"/>
          </a:xfrm>
          <a:prstGeom prst="rect">
            <a:avLst/>
          </a:prstGeom>
        </p:spPr>
      </p:pic>
      <p:sp>
        <p:nvSpPr>
          <p:cNvPr id="5" name="TextBox 4">
            <a:extLst>
              <a:ext uri="{FF2B5EF4-FFF2-40B4-BE49-F238E27FC236}">
                <a16:creationId xmlns:a16="http://schemas.microsoft.com/office/drawing/2014/main" id="{EDBBC142-7102-4401-ADCD-1D0C966F1424}"/>
              </a:ext>
            </a:extLst>
          </p:cNvPr>
          <p:cNvSpPr txBox="1"/>
          <p:nvPr/>
        </p:nvSpPr>
        <p:spPr>
          <a:xfrm>
            <a:off x="7391400" y="2067169"/>
            <a:ext cx="4267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Typical standing waves for a woodwind instrument with both sides open or closed</a:t>
            </a:r>
          </a:p>
          <a:p>
            <a:r>
              <a:rPr lang="en-US" dirty="0">
                <a:cs typeface="Calibri"/>
              </a:rPr>
              <a:t>n=1,2,3,…..</a:t>
            </a:r>
          </a:p>
        </p:txBody>
      </p:sp>
      <p:sp>
        <p:nvSpPr>
          <p:cNvPr id="7" name="TextBox 6">
            <a:extLst>
              <a:ext uri="{FF2B5EF4-FFF2-40B4-BE49-F238E27FC236}">
                <a16:creationId xmlns:a16="http://schemas.microsoft.com/office/drawing/2014/main" id="{43E24D74-9756-474F-8F56-E9B7D6DC3FC0}"/>
              </a:ext>
            </a:extLst>
          </p:cNvPr>
          <p:cNvSpPr txBox="1"/>
          <p:nvPr/>
        </p:nvSpPr>
        <p:spPr>
          <a:xfrm>
            <a:off x="7391400" y="4001476"/>
            <a:ext cx="4267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Typical standing waves for a woodwind instrument with only one side open</a:t>
            </a:r>
          </a:p>
          <a:p>
            <a:r>
              <a:rPr lang="en-US" dirty="0">
                <a:cs typeface="Calibri"/>
              </a:rPr>
              <a:t>n=1,3,5,…..</a:t>
            </a:r>
          </a:p>
        </p:txBody>
      </p:sp>
      <p:sp>
        <p:nvSpPr>
          <p:cNvPr id="6" name="TextBox 5">
            <a:extLst>
              <a:ext uri="{FF2B5EF4-FFF2-40B4-BE49-F238E27FC236}">
                <a16:creationId xmlns:a16="http://schemas.microsoft.com/office/drawing/2014/main" id="{B8BA9106-80B9-4CF8-AEA9-82C95676AEE9}"/>
              </a:ext>
            </a:extLst>
          </p:cNvPr>
          <p:cNvSpPr txBox="1"/>
          <p:nvPr/>
        </p:nvSpPr>
        <p:spPr>
          <a:xfrm>
            <a:off x="781878" y="5842552"/>
            <a:ext cx="96508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 Find the wavelengths and the frequencies for each graph. Consider L=0.420 m and v = 340 m/s</a:t>
            </a:r>
          </a:p>
        </p:txBody>
      </p:sp>
    </p:spTree>
    <p:extLst>
      <p:ext uri="{BB962C8B-B14F-4D97-AF65-F5344CB8AC3E}">
        <p14:creationId xmlns:p14="http://schemas.microsoft.com/office/powerpoint/2010/main" val="415599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911C-5B87-4491-AB19-F978684AD207}"/>
              </a:ext>
            </a:extLst>
          </p:cNvPr>
          <p:cNvSpPr>
            <a:spLocks noGrp="1"/>
          </p:cNvSpPr>
          <p:nvPr>
            <p:ph type="title"/>
          </p:nvPr>
        </p:nvSpPr>
        <p:spPr>
          <a:xfrm>
            <a:off x="838200" y="365125"/>
            <a:ext cx="10515600" cy="1219730"/>
          </a:xfrm>
        </p:spPr>
        <p:txBody>
          <a:bodyPr>
            <a:normAutofit fontScale="90000"/>
          </a:bodyPr>
          <a:lstStyle/>
          <a:p>
            <a:r>
              <a:rPr lang="en-US" dirty="0">
                <a:cs typeface="Calibri Light"/>
              </a:rPr>
              <a:t>ADVANCED CLASSWORK FOR STANDING WAVES</a:t>
            </a:r>
          </a:p>
        </p:txBody>
      </p:sp>
      <p:sp>
        <p:nvSpPr>
          <p:cNvPr id="3" name="TextBox 2">
            <a:extLst>
              <a:ext uri="{FF2B5EF4-FFF2-40B4-BE49-F238E27FC236}">
                <a16:creationId xmlns:a16="http://schemas.microsoft.com/office/drawing/2014/main" id="{912C82F1-056C-4494-B918-C56BA7010E62}"/>
              </a:ext>
            </a:extLst>
          </p:cNvPr>
          <p:cNvSpPr txBox="1"/>
          <p:nvPr/>
        </p:nvSpPr>
        <p:spPr>
          <a:xfrm>
            <a:off x="734483" y="1530350"/>
            <a:ext cx="1092626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A tube with length "L", produces sound with frequency "</a:t>
            </a:r>
            <a:r>
              <a:rPr lang="en-US" sz="2400" dirty="0" err="1">
                <a:cs typeface="Calibri"/>
              </a:rPr>
              <a:t>fn</a:t>
            </a:r>
            <a:r>
              <a:rPr lang="en-US" sz="2400" dirty="0">
                <a:cs typeface="Calibri"/>
              </a:rPr>
              <a:t>" by forming standing waves with n number of antinodes. Air is at the temperature "T" in Kelvin.</a:t>
            </a:r>
            <a:endParaRPr lang="en-US" dirty="0">
              <a:cs typeface="Calibri"/>
            </a:endParaRPr>
          </a:p>
          <a:p>
            <a:r>
              <a:rPr lang="en-US" sz="2400" dirty="0">
                <a:cs typeface="Calibri"/>
              </a:rPr>
              <a:t>Complete the table below using the known quantities and the formula.</a:t>
            </a:r>
            <a:endParaRPr lang="en-US">
              <a:cs typeface="Calibri"/>
            </a:endParaRPr>
          </a:p>
        </p:txBody>
      </p:sp>
      <p:sp>
        <p:nvSpPr>
          <p:cNvPr id="6" name="TextBox 5">
            <a:extLst>
              <a:ext uri="{FF2B5EF4-FFF2-40B4-BE49-F238E27FC236}">
                <a16:creationId xmlns:a16="http://schemas.microsoft.com/office/drawing/2014/main" id="{9F0F9314-8C10-4D90-94F6-F35DBB69ACFC}"/>
              </a:ext>
            </a:extLst>
          </p:cNvPr>
          <p:cNvSpPr txBox="1"/>
          <p:nvPr/>
        </p:nvSpPr>
        <p:spPr>
          <a:xfrm>
            <a:off x="586317" y="5380567"/>
            <a:ext cx="89079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cs typeface="Calibri"/>
            </a:endParaRPr>
          </a:p>
        </p:txBody>
      </p:sp>
      <p:graphicFrame>
        <p:nvGraphicFramePr>
          <p:cNvPr id="4" name="Table 6">
            <a:extLst>
              <a:ext uri="{FF2B5EF4-FFF2-40B4-BE49-F238E27FC236}">
                <a16:creationId xmlns:a16="http://schemas.microsoft.com/office/drawing/2014/main" id="{CFBE9E03-5003-4D6E-B13B-BC821C3469F9}"/>
              </a:ext>
            </a:extLst>
          </p:cNvPr>
          <p:cNvGraphicFramePr>
            <a:graphicFrameLocks noGrp="1"/>
          </p:cNvGraphicFramePr>
          <p:nvPr>
            <p:extLst>
              <p:ext uri="{D42A27DB-BD31-4B8C-83A1-F6EECF244321}">
                <p14:modId xmlns:p14="http://schemas.microsoft.com/office/powerpoint/2010/main" val="4267126601"/>
              </p:ext>
            </p:extLst>
          </p:nvPr>
        </p:nvGraphicFramePr>
        <p:xfrm>
          <a:off x="375149" y="3055227"/>
          <a:ext cx="10244829" cy="2347709"/>
        </p:xfrm>
        <a:graphic>
          <a:graphicData uri="http://schemas.openxmlformats.org/drawingml/2006/table">
            <a:tbl>
              <a:tblPr firstRow="1" bandRow="1">
                <a:tableStyleId>{5C22544A-7EE6-4342-B048-85BDC9FD1C3A}</a:tableStyleId>
              </a:tblPr>
              <a:tblGrid>
                <a:gridCol w="1562883">
                  <a:extLst>
                    <a:ext uri="{9D8B030D-6E8A-4147-A177-3AD203B41FA5}">
                      <a16:colId xmlns:a16="http://schemas.microsoft.com/office/drawing/2014/main" val="778199990"/>
                    </a:ext>
                  </a:extLst>
                </a:gridCol>
                <a:gridCol w="1372640">
                  <a:extLst>
                    <a:ext uri="{9D8B030D-6E8A-4147-A177-3AD203B41FA5}">
                      <a16:colId xmlns:a16="http://schemas.microsoft.com/office/drawing/2014/main" val="3911945615"/>
                    </a:ext>
                  </a:extLst>
                </a:gridCol>
                <a:gridCol w="761999">
                  <a:extLst>
                    <a:ext uri="{9D8B030D-6E8A-4147-A177-3AD203B41FA5}">
                      <a16:colId xmlns:a16="http://schemas.microsoft.com/office/drawing/2014/main" val="4066615180"/>
                    </a:ext>
                  </a:extLst>
                </a:gridCol>
                <a:gridCol w="1366630">
                  <a:extLst>
                    <a:ext uri="{9D8B030D-6E8A-4147-A177-3AD203B41FA5}">
                      <a16:colId xmlns:a16="http://schemas.microsoft.com/office/drawing/2014/main" val="4031023884"/>
                    </a:ext>
                  </a:extLst>
                </a:gridCol>
                <a:gridCol w="2171866">
                  <a:extLst>
                    <a:ext uri="{9D8B030D-6E8A-4147-A177-3AD203B41FA5}">
                      <a16:colId xmlns:a16="http://schemas.microsoft.com/office/drawing/2014/main" val="3754895358"/>
                    </a:ext>
                  </a:extLst>
                </a:gridCol>
                <a:gridCol w="1654095">
                  <a:extLst>
                    <a:ext uri="{9D8B030D-6E8A-4147-A177-3AD203B41FA5}">
                      <a16:colId xmlns:a16="http://schemas.microsoft.com/office/drawing/2014/main" val="2176206148"/>
                    </a:ext>
                  </a:extLst>
                </a:gridCol>
                <a:gridCol w="1354716">
                  <a:extLst>
                    <a:ext uri="{9D8B030D-6E8A-4147-A177-3AD203B41FA5}">
                      <a16:colId xmlns:a16="http://schemas.microsoft.com/office/drawing/2014/main" val="2932216688"/>
                    </a:ext>
                  </a:extLst>
                </a:gridCol>
              </a:tblGrid>
              <a:tr h="683166">
                <a:tc>
                  <a:txBody>
                    <a:bodyPr/>
                    <a:lstStyle/>
                    <a:p>
                      <a:pPr lvl="0">
                        <a:buNone/>
                      </a:pPr>
                      <a:r>
                        <a:rPr lang="en-US" dirty="0"/>
                        <a:t>f Frequency</a:t>
                      </a:r>
                      <a:endParaRPr lang="en-US"/>
                    </a:p>
                    <a:p>
                      <a:pPr lvl="0">
                        <a:buNone/>
                      </a:pPr>
                      <a:r>
                        <a:rPr lang="en-US" dirty="0"/>
                        <a:t>Hz</a:t>
                      </a:r>
                      <a:endParaRPr lang="en-US"/>
                    </a:p>
                  </a:txBody>
                  <a:tcPr/>
                </a:tc>
                <a:tc>
                  <a:txBody>
                    <a:bodyPr/>
                    <a:lstStyle/>
                    <a:p>
                      <a:pPr lvl="0">
                        <a:buNone/>
                      </a:pPr>
                      <a:r>
                        <a:rPr lang="en-US" dirty="0"/>
                        <a:t>Wavelength</a:t>
                      </a:r>
                    </a:p>
                    <a:p>
                      <a:pPr lvl="0">
                        <a:buNone/>
                      </a:pPr>
                      <a:r>
                        <a:rPr lang="en-US" dirty="0"/>
                        <a:t>(m)</a:t>
                      </a:r>
                    </a:p>
                  </a:txBody>
                  <a:tcPr/>
                </a:tc>
                <a:tc>
                  <a:txBody>
                    <a:bodyPr/>
                    <a:lstStyle/>
                    <a:p>
                      <a:pPr lvl="0">
                        <a:buNone/>
                      </a:pPr>
                      <a:r>
                        <a:rPr lang="en-US" dirty="0"/>
                        <a:t>n</a:t>
                      </a:r>
                      <a:endParaRPr lang="en-US"/>
                    </a:p>
                  </a:txBody>
                  <a:tcPr/>
                </a:tc>
                <a:tc>
                  <a:txBody>
                    <a:bodyPr/>
                    <a:lstStyle/>
                    <a:p>
                      <a:pPr lvl="0">
                        <a:buNone/>
                      </a:pPr>
                      <a:r>
                        <a:rPr lang="en-US" dirty="0"/>
                        <a:t>Length (m)</a:t>
                      </a:r>
                      <a:endParaRPr lang="en-US"/>
                    </a:p>
                  </a:txBody>
                  <a:tcPr/>
                </a:tc>
                <a:tc>
                  <a:txBody>
                    <a:bodyPr/>
                    <a:lstStyle/>
                    <a:p>
                      <a:pPr lvl="0">
                        <a:buNone/>
                      </a:pPr>
                      <a:r>
                        <a:rPr lang="en-US" dirty="0"/>
                        <a:t>Type of tube</a:t>
                      </a:r>
                    </a:p>
                  </a:txBody>
                  <a:tcPr/>
                </a:tc>
                <a:tc>
                  <a:txBody>
                    <a:bodyPr/>
                    <a:lstStyle/>
                    <a:p>
                      <a:pPr lvl="0">
                        <a:buNone/>
                      </a:pPr>
                      <a:r>
                        <a:rPr lang="en-US" dirty="0"/>
                        <a:t>Temperature</a:t>
                      </a:r>
                    </a:p>
                  </a:txBody>
                  <a:tcPr/>
                </a:tc>
                <a:tc>
                  <a:txBody>
                    <a:bodyPr/>
                    <a:lstStyle/>
                    <a:p>
                      <a:pPr lvl="0">
                        <a:buNone/>
                      </a:pPr>
                      <a:r>
                        <a:rPr lang="en-US" dirty="0"/>
                        <a:t>Velocity</a:t>
                      </a:r>
                    </a:p>
                  </a:txBody>
                  <a:tcPr/>
                </a:tc>
                <a:extLst>
                  <a:ext uri="{0D108BD9-81ED-4DB2-BD59-A6C34878D82A}">
                    <a16:rowId xmlns:a16="http://schemas.microsoft.com/office/drawing/2014/main" val="241017904"/>
                  </a:ext>
                </a:extLst>
              </a:tr>
              <a:tr h="427463">
                <a:tc>
                  <a:txBody>
                    <a:bodyPr/>
                    <a:lstStyle/>
                    <a:p>
                      <a:pPr lvl="0">
                        <a:buNone/>
                      </a:pPr>
                      <a:r>
                        <a:rPr lang="en-US" dirty="0"/>
                        <a:t>f4=?</a:t>
                      </a:r>
                    </a:p>
                  </a:txBody>
                  <a:tcPr/>
                </a:tc>
                <a:tc>
                  <a:txBody>
                    <a:bodyPr/>
                    <a:lstStyle/>
                    <a:p>
                      <a:pPr lvl="0">
                        <a:buNone/>
                      </a:pPr>
                      <a:endParaRPr lang="en-US" dirty="0"/>
                    </a:p>
                  </a:txBody>
                  <a:tcPr/>
                </a:tc>
                <a:tc>
                  <a:txBody>
                    <a:bodyPr/>
                    <a:lstStyle/>
                    <a:p>
                      <a:pPr lvl="0">
                        <a:buNone/>
                      </a:pPr>
                      <a:r>
                        <a:rPr lang="en-US" dirty="0"/>
                        <a:t>4</a:t>
                      </a:r>
                    </a:p>
                  </a:txBody>
                  <a:tcPr/>
                </a:tc>
                <a:tc>
                  <a:txBody>
                    <a:bodyPr/>
                    <a:lstStyle/>
                    <a:p>
                      <a:pPr lvl="0">
                        <a:buNone/>
                      </a:pPr>
                      <a:r>
                        <a:rPr lang="en-US" dirty="0"/>
                        <a:t>0.50</a:t>
                      </a:r>
                      <a:endParaRPr lang="en-US"/>
                    </a:p>
                  </a:txBody>
                  <a:tcPr/>
                </a:tc>
                <a:tc>
                  <a:txBody>
                    <a:bodyPr/>
                    <a:lstStyle/>
                    <a:p>
                      <a:r>
                        <a:rPr lang="en-US" dirty="0"/>
                        <a:t>both end closed</a:t>
                      </a:r>
                    </a:p>
                  </a:txBody>
                  <a:tcPr/>
                </a:tc>
                <a:tc>
                  <a:txBody>
                    <a:bodyPr/>
                    <a:lstStyle/>
                    <a:p>
                      <a:endParaRPr lang="en-US"/>
                    </a:p>
                  </a:txBody>
                  <a:tcPr/>
                </a:tc>
                <a:tc>
                  <a:txBody>
                    <a:bodyPr/>
                    <a:lstStyle/>
                    <a:p>
                      <a:r>
                        <a:rPr lang="en-US" dirty="0"/>
                        <a:t>331 m/s</a:t>
                      </a:r>
                    </a:p>
                  </a:txBody>
                  <a:tcPr/>
                </a:tc>
                <a:extLst>
                  <a:ext uri="{0D108BD9-81ED-4DB2-BD59-A6C34878D82A}">
                    <a16:rowId xmlns:a16="http://schemas.microsoft.com/office/drawing/2014/main" val="2340670776"/>
                  </a:ext>
                </a:extLst>
              </a:tr>
              <a:tr h="406205">
                <a:tc>
                  <a:txBody>
                    <a:bodyPr/>
                    <a:lstStyle/>
                    <a:p>
                      <a:pPr lvl="0">
                        <a:buNone/>
                      </a:pPr>
                      <a:r>
                        <a:rPr lang="en-US" dirty="0"/>
                        <a:t>f5=?</a:t>
                      </a:r>
                    </a:p>
                  </a:txBody>
                  <a:tcPr/>
                </a:tc>
                <a:tc>
                  <a:txBody>
                    <a:bodyPr/>
                    <a:lstStyle/>
                    <a:p>
                      <a:endParaRPr lang="en-US"/>
                    </a:p>
                  </a:txBody>
                  <a:tcPr/>
                </a:tc>
                <a:tc>
                  <a:txBody>
                    <a:bodyPr/>
                    <a:lstStyle/>
                    <a:p>
                      <a:r>
                        <a:rPr lang="en-US" dirty="0"/>
                        <a:t>5</a:t>
                      </a:r>
                    </a:p>
                  </a:txBody>
                  <a:tcPr/>
                </a:tc>
                <a:tc>
                  <a:txBody>
                    <a:bodyPr/>
                    <a:lstStyle/>
                    <a:p>
                      <a:pPr lvl="0">
                        <a:buNone/>
                      </a:pPr>
                      <a:r>
                        <a:rPr lang="en-US" dirty="0"/>
                        <a:t>0.80</a:t>
                      </a:r>
                      <a:endParaRPr lang="en-US"/>
                    </a:p>
                  </a:txBody>
                  <a:tcPr/>
                </a:tc>
                <a:tc>
                  <a:txBody>
                    <a:bodyPr/>
                    <a:lstStyle/>
                    <a:p>
                      <a:r>
                        <a:rPr lang="en-US" dirty="0"/>
                        <a:t>one end closed</a:t>
                      </a:r>
                    </a:p>
                  </a:txBody>
                  <a:tcPr/>
                </a:tc>
                <a:tc>
                  <a:txBody>
                    <a:bodyPr/>
                    <a:lstStyle/>
                    <a:p>
                      <a:r>
                        <a:rPr lang="en-US" dirty="0"/>
                        <a:t>300K</a:t>
                      </a:r>
                    </a:p>
                  </a:txBody>
                  <a:tcPr/>
                </a:tc>
                <a:tc>
                  <a:txBody>
                    <a:bodyPr/>
                    <a:lstStyle/>
                    <a:p>
                      <a:endParaRPr lang="en-US" dirty="0"/>
                    </a:p>
                  </a:txBody>
                  <a:tcPr/>
                </a:tc>
                <a:extLst>
                  <a:ext uri="{0D108BD9-81ED-4DB2-BD59-A6C34878D82A}">
                    <a16:rowId xmlns:a16="http://schemas.microsoft.com/office/drawing/2014/main" val="1120000160"/>
                  </a:ext>
                </a:extLst>
              </a:tr>
              <a:tr h="424670">
                <a:tc>
                  <a:txBody>
                    <a:bodyPr/>
                    <a:lstStyle/>
                    <a:p>
                      <a:pPr lvl="0">
                        <a:buNone/>
                      </a:pPr>
                      <a:endParaRPr lang="en-US"/>
                    </a:p>
                  </a:txBody>
                  <a:tcPr/>
                </a:tc>
                <a:tc>
                  <a:txBody>
                    <a:bodyPr/>
                    <a:lstStyle/>
                    <a:p>
                      <a:endParaRPr lang="en-US" dirty="0"/>
                    </a:p>
                  </a:txBody>
                  <a:tcPr/>
                </a:tc>
                <a:tc>
                  <a:txBody>
                    <a:bodyPr/>
                    <a:lstStyle/>
                    <a:p>
                      <a:endParaRPr lang="en-US" dirty="0"/>
                    </a:p>
                  </a:txBody>
                  <a:tcPr/>
                </a:tc>
                <a:tc>
                  <a:txBody>
                    <a:bodyPr/>
                    <a:lstStyle/>
                    <a:p>
                      <a:pPr lvl="0">
                        <a:buNone/>
                      </a:pPr>
                      <a:r>
                        <a:rPr lang="en-US" dirty="0"/>
                        <a:t>0.75</a:t>
                      </a:r>
                      <a:endParaRPr lang="en-US"/>
                    </a:p>
                  </a:txBody>
                  <a:tcPr/>
                </a:tc>
                <a:tc>
                  <a:txBody>
                    <a:bodyPr/>
                    <a:lstStyle/>
                    <a:p>
                      <a:r>
                        <a:rPr lang="en-US" dirty="0"/>
                        <a:t>both end open</a:t>
                      </a:r>
                    </a:p>
                  </a:txBody>
                  <a:tcPr/>
                </a:tc>
                <a:tc>
                  <a:txBody>
                    <a:bodyPr/>
                    <a:lstStyle/>
                    <a:p>
                      <a:endParaRPr lang="en-US" dirty="0"/>
                    </a:p>
                  </a:txBody>
                  <a:tcPr/>
                </a:tc>
                <a:tc>
                  <a:txBody>
                    <a:bodyPr/>
                    <a:lstStyle/>
                    <a:p>
                      <a:r>
                        <a:rPr lang="en-US" dirty="0"/>
                        <a:t>343</a:t>
                      </a:r>
                    </a:p>
                  </a:txBody>
                  <a:tcPr/>
                </a:tc>
                <a:extLst>
                  <a:ext uri="{0D108BD9-81ED-4DB2-BD59-A6C34878D82A}">
                    <a16:rowId xmlns:a16="http://schemas.microsoft.com/office/drawing/2014/main" val="4287786050"/>
                  </a:ext>
                </a:extLst>
              </a:tr>
              <a:tr h="406205">
                <a:tc>
                  <a:txBody>
                    <a:bodyPr/>
                    <a:lstStyle/>
                    <a:p>
                      <a:pPr lvl="0">
                        <a:buNone/>
                      </a:pPr>
                      <a:endParaRPr lang="en-US" dirty="0"/>
                    </a:p>
                  </a:txBody>
                  <a:tcPr/>
                </a:tc>
                <a:tc>
                  <a:txBody>
                    <a:bodyPr/>
                    <a:lstStyle/>
                    <a:p>
                      <a:r>
                        <a:rPr lang="en-US" dirty="0"/>
                        <a:t>0.44</a:t>
                      </a:r>
                    </a:p>
                  </a:txBody>
                  <a:tcPr/>
                </a:tc>
                <a:tc>
                  <a:txBody>
                    <a:bodyPr/>
                    <a:lstStyle/>
                    <a:p>
                      <a:endParaRPr lang="en-US" dirty="0"/>
                    </a:p>
                  </a:txBody>
                  <a:tcPr/>
                </a:tc>
                <a:tc>
                  <a:txBody>
                    <a:bodyPr/>
                    <a:lstStyle/>
                    <a:p>
                      <a:pPr lvl="0">
                        <a:buNone/>
                      </a:pPr>
                      <a:r>
                        <a:rPr lang="en-US" dirty="0"/>
                        <a:t>0.66</a:t>
                      </a:r>
                    </a:p>
                  </a:txBody>
                  <a:tcPr/>
                </a:tc>
                <a:tc>
                  <a:txBody>
                    <a:bodyPr/>
                    <a:lstStyle/>
                    <a:p>
                      <a:endParaRPr lang="en-US" dirty="0"/>
                    </a:p>
                  </a:txBody>
                  <a:tcPr/>
                </a:tc>
                <a:tc>
                  <a:txBody>
                    <a:bodyPr/>
                    <a:lstStyle/>
                    <a:p>
                      <a:endParaRPr lang="en-US"/>
                    </a:p>
                  </a:txBody>
                  <a:tcPr/>
                </a:tc>
                <a:tc>
                  <a:txBody>
                    <a:bodyPr/>
                    <a:lstStyle/>
                    <a:p>
                      <a:r>
                        <a:rPr lang="en-US" dirty="0"/>
                        <a:t>340</a:t>
                      </a:r>
                    </a:p>
                  </a:txBody>
                  <a:tcPr/>
                </a:tc>
                <a:extLst>
                  <a:ext uri="{0D108BD9-81ED-4DB2-BD59-A6C34878D82A}">
                    <a16:rowId xmlns:a16="http://schemas.microsoft.com/office/drawing/2014/main" val="2218663436"/>
                  </a:ext>
                </a:extLst>
              </a:tr>
            </a:tbl>
          </a:graphicData>
        </a:graphic>
      </p:graphicFrame>
      <p:sp>
        <p:nvSpPr>
          <p:cNvPr id="5" name="TextBox 4">
            <a:extLst>
              <a:ext uri="{FF2B5EF4-FFF2-40B4-BE49-F238E27FC236}">
                <a16:creationId xmlns:a16="http://schemas.microsoft.com/office/drawing/2014/main" id="{344C309B-8341-4158-80EA-6E2342A155AF}"/>
              </a:ext>
            </a:extLst>
          </p:cNvPr>
          <p:cNvSpPr txBox="1"/>
          <p:nvPr/>
        </p:nvSpPr>
        <p:spPr>
          <a:xfrm>
            <a:off x="617034" y="5783766"/>
            <a:ext cx="882990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v = </a:t>
            </a:r>
            <a:r>
              <a:rPr lang="en-US" dirty="0">
                <a:ea typeface="+mn-lt"/>
                <a:cs typeface="+mn-lt"/>
              </a:rPr>
              <a:t>λ f </a:t>
            </a:r>
            <a:r>
              <a:rPr lang="en-US" dirty="0"/>
              <a:t>          </a:t>
            </a:r>
            <a:endParaRPr lang="en-US" b="1" dirty="0">
              <a:ea typeface="+mn-lt"/>
              <a:cs typeface="+mn-lt"/>
            </a:endParaRPr>
          </a:p>
          <a:p>
            <a:r>
              <a:rPr lang="en-US" dirty="0" err="1">
                <a:ea typeface="+mn-lt"/>
                <a:cs typeface="+mn-lt"/>
              </a:rPr>
              <a:t>fn</a:t>
            </a:r>
            <a:r>
              <a:rPr lang="en-US" dirty="0">
                <a:ea typeface="+mn-lt"/>
                <a:cs typeface="+mn-lt"/>
              </a:rPr>
              <a:t>= n(v/2L)  n = 1, 2, 3, … (harmonics for pipe Open-open/Closed-closed)</a:t>
            </a:r>
            <a:endParaRPr lang="en-US" b="1" dirty="0">
              <a:ea typeface="+mn-lt"/>
              <a:cs typeface="+mn-lt"/>
            </a:endParaRPr>
          </a:p>
          <a:p>
            <a:r>
              <a:rPr lang="en-US" dirty="0" err="1">
                <a:ea typeface="+mn-lt"/>
                <a:cs typeface="+mn-lt"/>
              </a:rPr>
              <a:t>fn</a:t>
            </a:r>
            <a:r>
              <a:rPr lang="en-US" dirty="0">
                <a:ea typeface="+mn-lt"/>
                <a:cs typeface="+mn-lt"/>
              </a:rPr>
              <a:t>= n(v/4L)  n = 1, 3, 5, … (harmonics for pipe open at one end) </a:t>
            </a:r>
            <a:endParaRPr lang="en-US" b="1" dirty="0">
              <a:ea typeface="+mn-lt"/>
              <a:cs typeface="+mn-lt"/>
            </a:endParaRPr>
          </a:p>
        </p:txBody>
      </p:sp>
    </p:spTree>
    <p:extLst>
      <p:ext uri="{BB962C8B-B14F-4D97-AF65-F5344CB8AC3E}">
        <p14:creationId xmlns:p14="http://schemas.microsoft.com/office/powerpoint/2010/main" val="29717518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5A85F495E49E4BBB833CF7A9F152C4" ma:contentTypeVersion="10" ma:contentTypeDescription="Create a new document." ma:contentTypeScope="" ma:versionID="f246edea02a8a4194af0539485bc691d">
  <xsd:schema xmlns:xsd="http://www.w3.org/2001/XMLSchema" xmlns:xs="http://www.w3.org/2001/XMLSchema" xmlns:p="http://schemas.microsoft.com/office/2006/metadata/properties" xmlns:ns2="6954f885-5cd7-482a-89e1-9538160d650a" targetNamespace="http://schemas.microsoft.com/office/2006/metadata/properties" ma:root="true" ma:fieldsID="ef5adcf8a14354fc6ba5ad96574f0ede" ns2:_="">
    <xsd:import namespace="6954f885-5cd7-482a-89e1-9538160d6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4f885-5cd7-482a-89e1-9538160d6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7D2FBA-F53F-4432-8F90-9659AE26B70A}">
  <ds:schemaRefs>
    <ds:schemaRef ds:uri="6954f885-5cd7-482a-89e1-9538160d65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3AF0625-7324-4643-A406-54C55D14E8EB}">
  <ds:schemaRefs>
    <ds:schemaRef ds:uri="http://schemas.microsoft.com/sharepoint/v3/contenttype/forms"/>
  </ds:schemaRefs>
</ds:datastoreItem>
</file>

<file path=customXml/itemProps3.xml><?xml version="1.0" encoding="utf-8"?>
<ds:datastoreItem xmlns:ds="http://schemas.openxmlformats.org/officeDocument/2006/customXml" ds:itemID="{7CB8CC32-74E8-4638-BF73-00523CB501D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PHYSICS OF HEARING</vt:lpstr>
      <vt:lpstr>Learning  Outcomes</vt:lpstr>
      <vt:lpstr>Concepts</vt:lpstr>
      <vt:lpstr>Units</vt:lpstr>
      <vt:lpstr>Formulas and Constants</vt:lpstr>
      <vt:lpstr>USEFUL TABLES</vt:lpstr>
      <vt:lpstr>CLASSWORK POWER AND INTENSITY</vt:lpstr>
      <vt:lpstr>STANDING WAVES</vt:lpstr>
      <vt:lpstr>ADVANCED CLASSWORK FOR STANDING WAVES</vt:lpstr>
      <vt:lpstr>DOPPLER EFFECT</vt:lpstr>
      <vt:lpstr>CLASSWORK DOPPLER EFFECT</vt:lpstr>
      <vt:lpstr>ACTIVITY ON WAVE PROPERTIES OF SOUND</vt:lpstr>
      <vt:lpstr>ACTIVITY ON WAVE PROPERTIES OF SOUND</vt:lpstr>
      <vt:lpstr>ACTIVITY ON INTERFERENCES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586</cp:revision>
  <dcterms:created xsi:type="dcterms:W3CDTF">2021-08-09T21:57:42Z</dcterms:created>
  <dcterms:modified xsi:type="dcterms:W3CDTF">2022-04-01T15:23:57Z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0x010100325A85F495E49E4BBB833CF7A9F152C4</vt:lpwstr>
  </property>
</Properties>
</file>